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7" r:id="rId1"/>
  </p:sldMasterIdLst>
  <p:notesMasterIdLst>
    <p:notesMasterId r:id="rId57"/>
  </p:notesMasterIdLst>
  <p:handoutMasterIdLst>
    <p:handoutMasterId r:id="rId58"/>
  </p:handoutMasterIdLst>
  <p:sldIdLst>
    <p:sldId id="455" r:id="rId2"/>
    <p:sldId id="508" r:id="rId3"/>
    <p:sldId id="525" r:id="rId4"/>
    <p:sldId id="469" r:id="rId5"/>
    <p:sldId id="369" r:id="rId6"/>
    <p:sldId id="462" r:id="rId7"/>
    <p:sldId id="471" r:id="rId8"/>
    <p:sldId id="367" r:id="rId9"/>
    <p:sldId id="510" r:id="rId10"/>
    <p:sldId id="472" r:id="rId11"/>
    <p:sldId id="372" r:id="rId12"/>
    <p:sldId id="475" r:id="rId13"/>
    <p:sldId id="476" r:id="rId14"/>
    <p:sldId id="477" r:id="rId15"/>
    <p:sldId id="511" r:id="rId16"/>
    <p:sldId id="464" r:id="rId17"/>
    <p:sldId id="478" r:id="rId18"/>
    <p:sldId id="457" r:id="rId19"/>
    <p:sldId id="456" r:id="rId20"/>
    <p:sldId id="521" r:id="rId21"/>
    <p:sldId id="522" r:id="rId22"/>
    <p:sldId id="523" r:id="rId23"/>
    <p:sldId id="363" r:id="rId24"/>
    <p:sldId id="479" r:id="rId25"/>
    <p:sldId id="481" r:id="rId26"/>
    <p:sldId id="480" r:id="rId27"/>
    <p:sldId id="513" r:id="rId28"/>
    <p:sldId id="482" r:id="rId29"/>
    <p:sldId id="483" r:id="rId30"/>
    <p:sldId id="484" r:id="rId31"/>
    <p:sldId id="392" r:id="rId32"/>
    <p:sldId id="515" r:id="rId33"/>
    <p:sldId id="394" r:id="rId34"/>
    <p:sldId id="396" r:id="rId35"/>
    <p:sldId id="400" r:id="rId36"/>
    <p:sldId id="487" r:id="rId37"/>
    <p:sldId id="488" r:id="rId38"/>
    <p:sldId id="437" r:id="rId39"/>
    <p:sldId id="486" r:id="rId40"/>
    <p:sldId id="489" r:id="rId41"/>
    <p:sldId id="411" r:id="rId42"/>
    <p:sldId id="514" r:id="rId43"/>
    <p:sldId id="524" r:id="rId44"/>
    <p:sldId id="364" r:id="rId45"/>
    <p:sldId id="418" r:id="rId46"/>
    <p:sldId id="413" r:id="rId47"/>
    <p:sldId id="491" r:id="rId48"/>
    <p:sldId id="516" r:id="rId49"/>
    <p:sldId id="492" r:id="rId50"/>
    <p:sldId id="520" r:id="rId51"/>
    <p:sldId id="438" r:id="rId52"/>
    <p:sldId id="493" r:id="rId53"/>
    <p:sldId id="526" r:id="rId54"/>
    <p:sldId id="517" r:id="rId55"/>
    <p:sldId id="519" r:id="rId56"/>
  </p:sldIdLst>
  <p:sldSz cx="9144000" cy="6858000" type="screen4x3"/>
  <p:notesSz cx="6858000" cy="9144000"/>
  <p:defaultTextStyle>
    <a:defPPr>
      <a:defRPr lang="en-US"/>
    </a:defPPr>
    <a:lvl1pPr algn="l" rtl="0" fontAlgn="base">
      <a:spcBef>
        <a:spcPct val="0"/>
      </a:spcBef>
      <a:spcAft>
        <a:spcPct val="0"/>
      </a:spcAft>
      <a:defRPr b="1" kern="1200">
        <a:solidFill>
          <a:schemeClr val="tx1"/>
        </a:solidFill>
        <a:latin typeface="Times New Roman" pitchFamily="18" charset="0"/>
        <a:ea typeface="+mn-ea"/>
        <a:cs typeface="Arial" charset="0"/>
      </a:defRPr>
    </a:lvl1pPr>
    <a:lvl2pPr marL="457200" algn="l" rtl="0" fontAlgn="base">
      <a:spcBef>
        <a:spcPct val="0"/>
      </a:spcBef>
      <a:spcAft>
        <a:spcPct val="0"/>
      </a:spcAft>
      <a:defRPr b="1" kern="1200">
        <a:solidFill>
          <a:schemeClr val="tx1"/>
        </a:solidFill>
        <a:latin typeface="Times New Roman" pitchFamily="18" charset="0"/>
        <a:ea typeface="+mn-ea"/>
        <a:cs typeface="Arial" charset="0"/>
      </a:defRPr>
    </a:lvl2pPr>
    <a:lvl3pPr marL="914400" algn="l" rtl="0" fontAlgn="base">
      <a:spcBef>
        <a:spcPct val="0"/>
      </a:spcBef>
      <a:spcAft>
        <a:spcPct val="0"/>
      </a:spcAft>
      <a:defRPr b="1" kern="1200">
        <a:solidFill>
          <a:schemeClr val="tx1"/>
        </a:solidFill>
        <a:latin typeface="Times New Roman" pitchFamily="18" charset="0"/>
        <a:ea typeface="+mn-ea"/>
        <a:cs typeface="Arial" charset="0"/>
      </a:defRPr>
    </a:lvl3pPr>
    <a:lvl4pPr marL="1371600" algn="l" rtl="0" fontAlgn="base">
      <a:spcBef>
        <a:spcPct val="0"/>
      </a:spcBef>
      <a:spcAft>
        <a:spcPct val="0"/>
      </a:spcAft>
      <a:defRPr b="1" kern="1200">
        <a:solidFill>
          <a:schemeClr val="tx1"/>
        </a:solidFill>
        <a:latin typeface="Times New Roman" pitchFamily="18" charset="0"/>
        <a:ea typeface="+mn-ea"/>
        <a:cs typeface="Arial" charset="0"/>
      </a:defRPr>
    </a:lvl4pPr>
    <a:lvl5pPr marL="1828800" algn="l" rtl="0" fontAlgn="base">
      <a:spcBef>
        <a:spcPct val="0"/>
      </a:spcBef>
      <a:spcAft>
        <a:spcPct val="0"/>
      </a:spcAft>
      <a:defRPr b="1" kern="1200">
        <a:solidFill>
          <a:schemeClr val="tx1"/>
        </a:solidFill>
        <a:latin typeface="Times New Roman" pitchFamily="18" charset="0"/>
        <a:ea typeface="+mn-ea"/>
        <a:cs typeface="Arial" charset="0"/>
      </a:defRPr>
    </a:lvl5pPr>
    <a:lvl6pPr marL="2286000" algn="l" defTabSz="914400" rtl="0" eaLnBrk="1" latinLnBrk="0" hangingPunct="1">
      <a:defRPr b="1" kern="1200">
        <a:solidFill>
          <a:schemeClr val="tx1"/>
        </a:solidFill>
        <a:latin typeface="Times New Roman" pitchFamily="18" charset="0"/>
        <a:ea typeface="+mn-ea"/>
        <a:cs typeface="Arial" charset="0"/>
      </a:defRPr>
    </a:lvl6pPr>
    <a:lvl7pPr marL="2743200" algn="l" defTabSz="914400" rtl="0" eaLnBrk="1" latinLnBrk="0" hangingPunct="1">
      <a:defRPr b="1" kern="1200">
        <a:solidFill>
          <a:schemeClr val="tx1"/>
        </a:solidFill>
        <a:latin typeface="Times New Roman" pitchFamily="18" charset="0"/>
        <a:ea typeface="+mn-ea"/>
        <a:cs typeface="Arial" charset="0"/>
      </a:defRPr>
    </a:lvl7pPr>
    <a:lvl8pPr marL="3200400" algn="l" defTabSz="914400" rtl="0" eaLnBrk="1" latinLnBrk="0" hangingPunct="1">
      <a:defRPr b="1" kern="1200">
        <a:solidFill>
          <a:schemeClr val="tx1"/>
        </a:solidFill>
        <a:latin typeface="Times New Roman" pitchFamily="18" charset="0"/>
        <a:ea typeface="+mn-ea"/>
        <a:cs typeface="Arial" charset="0"/>
      </a:defRPr>
    </a:lvl8pPr>
    <a:lvl9pPr marL="3657600" algn="l" defTabSz="914400" rtl="0" eaLnBrk="1" latinLnBrk="0" hangingPunct="1">
      <a:defRPr b="1"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CC"/>
    <a:srgbClr val="FFFFCC"/>
    <a:srgbClr val="0000CC"/>
    <a:srgbClr val="F0F0F0"/>
    <a:srgbClr val="F8F8F8"/>
    <a:srgbClr val="800080"/>
    <a:srgbClr val="003300"/>
    <a:srgbClr val="FF33CC"/>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44" autoAdjust="0"/>
    <p:restoredTop sz="80447" autoAdjust="0"/>
  </p:normalViewPr>
  <p:slideViewPr>
    <p:cSldViewPr>
      <p:cViewPr varScale="1">
        <p:scale>
          <a:sx n="47" d="100"/>
          <a:sy n="47" d="100"/>
        </p:scale>
        <p:origin x="1134" y="42"/>
      </p:cViewPr>
      <p:guideLst>
        <p:guide orient="horz" pos="2160"/>
        <p:guide pos="2880"/>
      </p:guideLst>
    </p:cSldViewPr>
  </p:slideViewPr>
  <p:outlineViewPr>
    <p:cViewPr>
      <p:scale>
        <a:sx n="33" d="100"/>
        <a:sy n="33" d="100"/>
      </p:scale>
      <p:origin x="0" y="29508"/>
    </p:cViewPr>
  </p:outlineViewPr>
  <p:notesTextViewPr>
    <p:cViewPr>
      <p:scale>
        <a:sx n="100" d="100"/>
        <a:sy n="100" d="100"/>
      </p:scale>
      <p:origin x="0" y="0"/>
    </p:cViewPr>
  </p:notesTextViewPr>
  <p:sorterViewPr>
    <p:cViewPr>
      <p:scale>
        <a:sx n="66" d="100"/>
        <a:sy n="66" d="100"/>
      </p:scale>
      <p:origin x="0" y="4116"/>
    </p:cViewPr>
  </p:sorterViewPr>
  <p:notesViewPr>
    <p:cSldViewPr>
      <p:cViewPr varScale="1">
        <p:scale>
          <a:sx n="57" d="100"/>
          <a:sy n="57" d="100"/>
        </p:scale>
        <p:origin x="-178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2B9193-E01F-40BF-9D5C-37CA64BFDB74}" type="doc">
      <dgm:prSet loTypeId="urn:microsoft.com/office/officeart/2005/8/layout/venn2" loCatId="relationship" qsTypeId="urn:microsoft.com/office/officeart/2005/8/quickstyle/3d2" qsCatId="3D" csTypeId="urn:microsoft.com/office/officeart/2005/8/colors/accent1_2" csCatId="accent1" phldr="1"/>
      <dgm:spPr/>
      <dgm:t>
        <a:bodyPr/>
        <a:lstStyle/>
        <a:p>
          <a:endParaRPr lang="en-US"/>
        </a:p>
      </dgm:t>
    </dgm:pt>
    <dgm:pt modelId="{06ECB168-BA53-4AD3-A247-0F82E1AF9E5C}">
      <dgm:prSet phldrT="[Text]" custT="1"/>
      <dgm:spPr>
        <a:solidFill>
          <a:srgbClr val="C00000"/>
        </a:solidFill>
      </dgm:spPr>
      <dgm:t>
        <a:bodyPr lIns="0" tIns="0" rIns="0" bIns="0"/>
        <a:lstStyle/>
        <a:p>
          <a:r>
            <a:rPr lang="en-US" sz="2000" b="1" dirty="0" smtClean="0">
              <a:effectLst>
                <a:outerShdw blurRad="38100" dist="38100" dir="2700000" algn="tl">
                  <a:srgbClr val="000000">
                    <a:alpha val="43137"/>
                  </a:srgbClr>
                </a:outerShdw>
              </a:effectLst>
              <a:latin typeface="Calibri" pitchFamily="34" charset="0"/>
              <a:cs typeface="Calibri" pitchFamily="34" charset="0"/>
            </a:rPr>
            <a:t>All Anglicans</a:t>
          </a:r>
          <a:endParaRPr lang="en-US" sz="2000" b="1" dirty="0">
            <a:effectLst>
              <a:outerShdw blurRad="38100" dist="38100" dir="2700000" algn="tl">
                <a:srgbClr val="000000">
                  <a:alpha val="43137"/>
                </a:srgbClr>
              </a:outerShdw>
            </a:effectLst>
            <a:latin typeface="Calibri" pitchFamily="34" charset="0"/>
            <a:cs typeface="Calibri" pitchFamily="34" charset="0"/>
          </a:endParaRPr>
        </a:p>
      </dgm:t>
    </dgm:pt>
    <dgm:pt modelId="{840451BD-436F-4AC1-B071-C8D10B56A66B}" type="parTrans" cxnId="{ED7B2EE8-39F9-47FC-B52C-ED08C23ECCBD}">
      <dgm:prSet/>
      <dgm:spPr/>
      <dgm:t>
        <a:bodyPr/>
        <a:lstStyle/>
        <a:p>
          <a:endParaRPr lang="en-US"/>
        </a:p>
      </dgm:t>
    </dgm:pt>
    <dgm:pt modelId="{2C4FEE99-C039-4ECD-B5A8-8BE0525C2DAC}" type="sibTrans" cxnId="{ED7B2EE8-39F9-47FC-B52C-ED08C23ECCBD}">
      <dgm:prSet/>
      <dgm:spPr/>
      <dgm:t>
        <a:bodyPr/>
        <a:lstStyle/>
        <a:p>
          <a:endParaRPr lang="en-US"/>
        </a:p>
      </dgm:t>
    </dgm:pt>
    <dgm:pt modelId="{0095A681-B06B-4001-8000-BBB322F786DD}">
      <dgm:prSet phldrT="[Text]" custT="1"/>
      <dgm:spPr>
        <a:solidFill>
          <a:srgbClr val="0000CC"/>
        </a:solidFill>
      </dgm:spPr>
      <dgm:t>
        <a:bodyPr lIns="0" tIns="0" rIns="0" bIns="0"/>
        <a:lstStyle/>
        <a:p>
          <a:r>
            <a:rPr lang="en-US" sz="1500" b="1" dirty="0" smtClean="0">
              <a:effectLst>
                <a:outerShdw blurRad="38100" dist="38100" dir="2700000" algn="tl">
                  <a:srgbClr val="000000">
                    <a:alpha val="43137"/>
                  </a:srgbClr>
                </a:outerShdw>
              </a:effectLst>
              <a:latin typeface="Calibri" pitchFamily="34" charset="0"/>
              <a:cs typeface="Calibri" pitchFamily="34" charset="0"/>
            </a:rPr>
            <a:t>Puritans </a:t>
          </a:r>
          <a:endParaRPr lang="en-US" sz="1500" b="1" dirty="0">
            <a:effectLst>
              <a:outerShdw blurRad="38100" dist="38100" dir="2700000" algn="tl">
                <a:srgbClr val="000000">
                  <a:alpha val="43137"/>
                </a:srgbClr>
              </a:outerShdw>
            </a:effectLst>
            <a:latin typeface="Calibri" pitchFamily="34" charset="0"/>
            <a:cs typeface="Calibri" pitchFamily="34" charset="0"/>
          </a:endParaRPr>
        </a:p>
      </dgm:t>
    </dgm:pt>
    <dgm:pt modelId="{DF50565E-2610-441B-A9CD-2F333F51B4DB}" type="parTrans" cxnId="{96D951DD-4852-4AC0-898B-18AD69067594}">
      <dgm:prSet/>
      <dgm:spPr/>
      <dgm:t>
        <a:bodyPr/>
        <a:lstStyle/>
        <a:p>
          <a:endParaRPr lang="en-US"/>
        </a:p>
      </dgm:t>
    </dgm:pt>
    <dgm:pt modelId="{4283798F-58AF-4BDC-90B8-A820B7289EBB}" type="sibTrans" cxnId="{96D951DD-4852-4AC0-898B-18AD69067594}">
      <dgm:prSet/>
      <dgm:spPr/>
      <dgm:t>
        <a:bodyPr/>
        <a:lstStyle/>
        <a:p>
          <a:endParaRPr lang="en-US"/>
        </a:p>
      </dgm:t>
    </dgm:pt>
    <dgm:pt modelId="{5143A23D-272C-4364-AE18-EA63542C6959}">
      <dgm:prSet phldrT="[Text]" custT="1"/>
      <dgm:spPr>
        <a:solidFill>
          <a:srgbClr val="800080"/>
        </a:solidFill>
      </dgm:spPr>
      <dgm:t>
        <a:bodyPr lIns="0" tIns="0" rIns="0" bIns="0"/>
        <a:lstStyle/>
        <a:p>
          <a:pPr marL="0" indent="0">
            <a:tabLst>
              <a:tab pos="519113" algn="l"/>
            </a:tabLst>
          </a:pPr>
          <a:r>
            <a:rPr lang="en-US" sz="1350" b="0" dirty="0" smtClean="0">
              <a:effectLst>
                <a:outerShdw blurRad="38100" dist="38100" dir="2700000" algn="tl">
                  <a:srgbClr val="000000">
                    <a:alpha val="43137"/>
                  </a:srgbClr>
                </a:outerShdw>
              </a:effectLst>
              <a:latin typeface="Calibri" pitchFamily="34" charset="0"/>
              <a:cs typeface="Calibri" pitchFamily="34" charset="0"/>
            </a:rPr>
            <a:t>Separatists </a:t>
          </a:r>
          <a:endParaRPr lang="en-US" sz="1350" b="0" dirty="0">
            <a:effectLst>
              <a:outerShdw blurRad="38100" dist="38100" dir="2700000" algn="tl">
                <a:srgbClr val="000000">
                  <a:alpha val="43137"/>
                </a:srgbClr>
              </a:outerShdw>
            </a:effectLst>
            <a:latin typeface="Calibri" pitchFamily="34" charset="0"/>
            <a:cs typeface="Calibri" pitchFamily="34" charset="0"/>
          </a:endParaRPr>
        </a:p>
      </dgm:t>
    </dgm:pt>
    <dgm:pt modelId="{6000D23B-9E4D-4A0B-8948-A30B87F1B23A}" type="parTrans" cxnId="{DA44F7F7-B729-4059-81B9-70FD00FB4DE4}">
      <dgm:prSet/>
      <dgm:spPr/>
      <dgm:t>
        <a:bodyPr/>
        <a:lstStyle/>
        <a:p>
          <a:endParaRPr lang="en-US"/>
        </a:p>
      </dgm:t>
    </dgm:pt>
    <dgm:pt modelId="{C94509D4-FA06-4458-8F57-098BCE352E26}" type="sibTrans" cxnId="{DA44F7F7-B729-4059-81B9-70FD00FB4DE4}">
      <dgm:prSet/>
      <dgm:spPr/>
      <dgm:t>
        <a:bodyPr/>
        <a:lstStyle/>
        <a:p>
          <a:endParaRPr lang="en-US"/>
        </a:p>
      </dgm:t>
    </dgm:pt>
    <dgm:pt modelId="{47E426C8-BB03-476F-AB14-25313B3C1A55}" type="pres">
      <dgm:prSet presAssocID="{672B9193-E01F-40BF-9D5C-37CA64BFDB74}" presName="Name0" presStyleCnt="0">
        <dgm:presLayoutVars>
          <dgm:chMax val="7"/>
          <dgm:resizeHandles val="exact"/>
        </dgm:presLayoutVars>
      </dgm:prSet>
      <dgm:spPr/>
      <dgm:t>
        <a:bodyPr/>
        <a:lstStyle/>
        <a:p>
          <a:endParaRPr lang="en-US"/>
        </a:p>
      </dgm:t>
    </dgm:pt>
    <dgm:pt modelId="{9A8513C0-2488-4241-B2B9-53EEBBC6418D}" type="pres">
      <dgm:prSet presAssocID="{672B9193-E01F-40BF-9D5C-37CA64BFDB74}" presName="comp1" presStyleCnt="0"/>
      <dgm:spPr/>
    </dgm:pt>
    <dgm:pt modelId="{A4DBE28B-A695-410E-AA7C-7709DE13FB68}" type="pres">
      <dgm:prSet presAssocID="{672B9193-E01F-40BF-9D5C-37CA64BFDB74}" presName="circle1" presStyleLbl="node1" presStyleIdx="0" presStyleCnt="3" custScaleY="46182" custLinFactNeighborX="2454" custLinFactNeighborY="-16807"/>
      <dgm:spPr/>
      <dgm:t>
        <a:bodyPr/>
        <a:lstStyle/>
        <a:p>
          <a:endParaRPr lang="en-US"/>
        </a:p>
      </dgm:t>
    </dgm:pt>
    <dgm:pt modelId="{D8CC797C-F038-4B1C-AD3D-B086C62B0AB9}" type="pres">
      <dgm:prSet presAssocID="{672B9193-E01F-40BF-9D5C-37CA64BFDB74}" presName="c1text" presStyleLbl="node1" presStyleIdx="0" presStyleCnt="3">
        <dgm:presLayoutVars>
          <dgm:bulletEnabled val="1"/>
        </dgm:presLayoutVars>
      </dgm:prSet>
      <dgm:spPr/>
      <dgm:t>
        <a:bodyPr/>
        <a:lstStyle/>
        <a:p>
          <a:endParaRPr lang="en-US"/>
        </a:p>
      </dgm:t>
    </dgm:pt>
    <dgm:pt modelId="{FF35507B-FC33-4C78-95B6-4D240E5055A4}" type="pres">
      <dgm:prSet presAssocID="{672B9193-E01F-40BF-9D5C-37CA64BFDB74}" presName="comp2" presStyleCnt="0"/>
      <dgm:spPr/>
    </dgm:pt>
    <dgm:pt modelId="{0C45BE34-9488-42DA-8C27-A721E679AC08}" type="pres">
      <dgm:prSet presAssocID="{672B9193-E01F-40BF-9D5C-37CA64BFDB74}" presName="circle2" presStyleLbl="node1" presStyleIdx="1" presStyleCnt="3" custScaleX="59524" custScaleY="29331" custLinFactNeighborX="3348" custLinFactNeighborY="-35252"/>
      <dgm:spPr/>
      <dgm:t>
        <a:bodyPr/>
        <a:lstStyle/>
        <a:p>
          <a:endParaRPr lang="en-US"/>
        </a:p>
      </dgm:t>
    </dgm:pt>
    <dgm:pt modelId="{DDD5CA5C-77A5-4649-97AE-244C48E3159C}" type="pres">
      <dgm:prSet presAssocID="{672B9193-E01F-40BF-9D5C-37CA64BFDB74}" presName="c2text" presStyleLbl="node1" presStyleIdx="1" presStyleCnt="3">
        <dgm:presLayoutVars>
          <dgm:bulletEnabled val="1"/>
        </dgm:presLayoutVars>
      </dgm:prSet>
      <dgm:spPr/>
      <dgm:t>
        <a:bodyPr/>
        <a:lstStyle/>
        <a:p>
          <a:endParaRPr lang="en-US"/>
        </a:p>
      </dgm:t>
    </dgm:pt>
    <dgm:pt modelId="{604861FF-2EAC-4BDE-A337-0792DD3DDEFE}" type="pres">
      <dgm:prSet presAssocID="{672B9193-E01F-40BF-9D5C-37CA64BFDB74}" presName="comp3" presStyleCnt="0"/>
      <dgm:spPr/>
    </dgm:pt>
    <dgm:pt modelId="{212A72A0-4E1F-4168-8F9F-6DD9851728CD}" type="pres">
      <dgm:prSet presAssocID="{672B9193-E01F-40BF-9D5C-37CA64BFDB74}" presName="circle3" presStyleLbl="node1" presStyleIdx="2" presStyleCnt="3" custScaleX="59512" custScaleY="20175" custLinFactNeighborX="5983" custLinFactNeighborY="-73527"/>
      <dgm:spPr/>
      <dgm:t>
        <a:bodyPr/>
        <a:lstStyle/>
        <a:p>
          <a:endParaRPr lang="en-US"/>
        </a:p>
      </dgm:t>
    </dgm:pt>
    <dgm:pt modelId="{8FA227AB-2528-4A80-8443-26BE49FF8F80}" type="pres">
      <dgm:prSet presAssocID="{672B9193-E01F-40BF-9D5C-37CA64BFDB74}" presName="c3text" presStyleLbl="node1" presStyleIdx="2" presStyleCnt="3">
        <dgm:presLayoutVars>
          <dgm:bulletEnabled val="1"/>
        </dgm:presLayoutVars>
      </dgm:prSet>
      <dgm:spPr/>
      <dgm:t>
        <a:bodyPr/>
        <a:lstStyle/>
        <a:p>
          <a:endParaRPr lang="en-US"/>
        </a:p>
      </dgm:t>
    </dgm:pt>
  </dgm:ptLst>
  <dgm:cxnLst>
    <dgm:cxn modelId="{DA44F7F7-B729-4059-81B9-70FD00FB4DE4}" srcId="{672B9193-E01F-40BF-9D5C-37CA64BFDB74}" destId="{5143A23D-272C-4364-AE18-EA63542C6959}" srcOrd="2" destOrd="0" parTransId="{6000D23B-9E4D-4A0B-8948-A30B87F1B23A}" sibTransId="{C94509D4-FA06-4458-8F57-098BCE352E26}"/>
    <dgm:cxn modelId="{E775E5FB-7743-4F57-B12D-A0241F47F82D}" type="presOf" srcId="{0095A681-B06B-4001-8000-BBB322F786DD}" destId="{DDD5CA5C-77A5-4649-97AE-244C48E3159C}" srcOrd="1" destOrd="0" presId="urn:microsoft.com/office/officeart/2005/8/layout/venn2"/>
    <dgm:cxn modelId="{06563BDB-1136-4B14-852E-FB613190713B}" type="presOf" srcId="{672B9193-E01F-40BF-9D5C-37CA64BFDB74}" destId="{47E426C8-BB03-476F-AB14-25313B3C1A55}" srcOrd="0" destOrd="0" presId="urn:microsoft.com/office/officeart/2005/8/layout/venn2"/>
    <dgm:cxn modelId="{8DEAD41A-2FBE-4665-AA65-E5D5F710F034}" type="presOf" srcId="{06ECB168-BA53-4AD3-A247-0F82E1AF9E5C}" destId="{A4DBE28B-A695-410E-AA7C-7709DE13FB68}" srcOrd="0" destOrd="0" presId="urn:microsoft.com/office/officeart/2005/8/layout/venn2"/>
    <dgm:cxn modelId="{F451094D-0CE5-49E0-A238-E67FC273311C}" type="presOf" srcId="{06ECB168-BA53-4AD3-A247-0F82E1AF9E5C}" destId="{D8CC797C-F038-4B1C-AD3D-B086C62B0AB9}" srcOrd="1" destOrd="0" presId="urn:microsoft.com/office/officeart/2005/8/layout/venn2"/>
    <dgm:cxn modelId="{885E6CDE-FA57-4AC1-805C-B46B8CFB3E3B}" type="presOf" srcId="{5143A23D-272C-4364-AE18-EA63542C6959}" destId="{8FA227AB-2528-4A80-8443-26BE49FF8F80}" srcOrd="1" destOrd="0" presId="urn:microsoft.com/office/officeart/2005/8/layout/venn2"/>
    <dgm:cxn modelId="{ED7B2EE8-39F9-47FC-B52C-ED08C23ECCBD}" srcId="{672B9193-E01F-40BF-9D5C-37CA64BFDB74}" destId="{06ECB168-BA53-4AD3-A247-0F82E1AF9E5C}" srcOrd="0" destOrd="0" parTransId="{840451BD-436F-4AC1-B071-C8D10B56A66B}" sibTransId="{2C4FEE99-C039-4ECD-B5A8-8BE0525C2DAC}"/>
    <dgm:cxn modelId="{96D951DD-4852-4AC0-898B-18AD69067594}" srcId="{672B9193-E01F-40BF-9D5C-37CA64BFDB74}" destId="{0095A681-B06B-4001-8000-BBB322F786DD}" srcOrd="1" destOrd="0" parTransId="{DF50565E-2610-441B-A9CD-2F333F51B4DB}" sibTransId="{4283798F-58AF-4BDC-90B8-A820B7289EBB}"/>
    <dgm:cxn modelId="{58D1CBD8-0D92-4258-90B6-AEBDF76367A6}" type="presOf" srcId="{5143A23D-272C-4364-AE18-EA63542C6959}" destId="{212A72A0-4E1F-4168-8F9F-6DD9851728CD}" srcOrd="0" destOrd="0" presId="urn:microsoft.com/office/officeart/2005/8/layout/venn2"/>
    <dgm:cxn modelId="{696D9E44-BCB4-4D9D-8ECF-33463E23F134}" type="presOf" srcId="{0095A681-B06B-4001-8000-BBB322F786DD}" destId="{0C45BE34-9488-42DA-8C27-A721E679AC08}" srcOrd="0" destOrd="0" presId="urn:microsoft.com/office/officeart/2005/8/layout/venn2"/>
    <dgm:cxn modelId="{69078C7C-62D1-427E-BD5E-54ABA00AAE31}" type="presParOf" srcId="{47E426C8-BB03-476F-AB14-25313B3C1A55}" destId="{9A8513C0-2488-4241-B2B9-53EEBBC6418D}" srcOrd="0" destOrd="0" presId="urn:microsoft.com/office/officeart/2005/8/layout/venn2"/>
    <dgm:cxn modelId="{08847FB3-2443-485C-B813-2D221D3A149C}" type="presParOf" srcId="{9A8513C0-2488-4241-B2B9-53EEBBC6418D}" destId="{A4DBE28B-A695-410E-AA7C-7709DE13FB68}" srcOrd="0" destOrd="0" presId="urn:microsoft.com/office/officeart/2005/8/layout/venn2"/>
    <dgm:cxn modelId="{529FF247-3DBC-45E0-ACB1-F4EE1DA560BE}" type="presParOf" srcId="{9A8513C0-2488-4241-B2B9-53EEBBC6418D}" destId="{D8CC797C-F038-4B1C-AD3D-B086C62B0AB9}" srcOrd="1" destOrd="0" presId="urn:microsoft.com/office/officeart/2005/8/layout/venn2"/>
    <dgm:cxn modelId="{7C0084BF-E00E-42EF-9165-D200EAA0B4D9}" type="presParOf" srcId="{47E426C8-BB03-476F-AB14-25313B3C1A55}" destId="{FF35507B-FC33-4C78-95B6-4D240E5055A4}" srcOrd="1" destOrd="0" presId="urn:microsoft.com/office/officeart/2005/8/layout/venn2"/>
    <dgm:cxn modelId="{B17500D7-698B-445C-ACE9-3D7253C97ED2}" type="presParOf" srcId="{FF35507B-FC33-4C78-95B6-4D240E5055A4}" destId="{0C45BE34-9488-42DA-8C27-A721E679AC08}" srcOrd="0" destOrd="0" presId="urn:microsoft.com/office/officeart/2005/8/layout/venn2"/>
    <dgm:cxn modelId="{3CD8E51C-44E6-4CD2-BA5B-A4668E8F363F}" type="presParOf" srcId="{FF35507B-FC33-4C78-95B6-4D240E5055A4}" destId="{DDD5CA5C-77A5-4649-97AE-244C48E3159C}" srcOrd="1" destOrd="0" presId="urn:microsoft.com/office/officeart/2005/8/layout/venn2"/>
    <dgm:cxn modelId="{2FAD1B98-8AF5-42B0-B55E-07D1D897E680}" type="presParOf" srcId="{47E426C8-BB03-476F-AB14-25313B3C1A55}" destId="{604861FF-2EAC-4BDE-A337-0792DD3DDEFE}" srcOrd="2" destOrd="0" presId="urn:microsoft.com/office/officeart/2005/8/layout/venn2"/>
    <dgm:cxn modelId="{FB603A4A-79CD-4D0A-A3EB-F8F059A254FF}" type="presParOf" srcId="{604861FF-2EAC-4BDE-A337-0792DD3DDEFE}" destId="{212A72A0-4E1F-4168-8F9F-6DD9851728CD}" srcOrd="0" destOrd="0" presId="urn:microsoft.com/office/officeart/2005/8/layout/venn2"/>
    <dgm:cxn modelId="{54695E08-4FFB-4C12-A0CF-B7054B37EE58}" type="presParOf" srcId="{604861FF-2EAC-4BDE-A337-0792DD3DDEFE}" destId="{8FA227AB-2528-4A80-8443-26BE49FF8F80}" srcOrd="1" destOrd="0" presId="urn:microsoft.com/office/officeart/2005/8/layout/ven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2716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17472601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imes New Roman" pitchFamily="18" charset="0"/>
                <a:cs typeface="Arial" charset="0"/>
              </a:defRPr>
            </a:lvl1pPr>
            <a:lvl2pPr marL="742950" indent="-285750" eaLnBrk="0" hangingPunct="0">
              <a:defRPr b="1">
                <a:solidFill>
                  <a:schemeClr val="tx1"/>
                </a:solidFill>
                <a:latin typeface="Times New Roman" pitchFamily="18" charset="0"/>
                <a:cs typeface="Arial" charset="0"/>
              </a:defRPr>
            </a:lvl2pPr>
            <a:lvl3pPr marL="1143000" indent="-228600" eaLnBrk="0" hangingPunct="0">
              <a:defRPr b="1">
                <a:solidFill>
                  <a:schemeClr val="tx1"/>
                </a:solidFill>
                <a:latin typeface="Times New Roman" pitchFamily="18" charset="0"/>
                <a:cs typeface="Arial" charset="0"/>
              </a:defRPr>
            </a:lvl3pPr>
            <a:lvl4pPr marL="1600200" indent="-228600" eaLnBrk="0" hangingPunct="0">
              <a:defRPr b="1">
                <a:solidFill>
                  <a:schemeClr val="tx1"/>
                </a:solidFill>
                <a:latin typeface="Times New Roman" pitchFamily="18" charset="0"/>
                <a:cs typeface="Arial" charset="0"/>
              </a:defRPr>
            </a:lvl4pPr>
            <a:lvl5pPr marL="2057400" indent="-228600" eaLnBrk="0" hangingPunct="0">
              <a:defRPr b="1">
                <a:solidFill>
                  <a:schemeClr val="tx1"/>
                </a:solidFill>
                <a:latin typeface="Times New Roman" pitchFamily="18" charset="0"/>
                <a:cs typeface="Arial" charset="0"/>
              </a:defRPr>
            </a:lvl5pPr>
            <a:lvl6pPr marL="2514600" indent="-228600" eaLnBrk="0" fontAlgn="base" hangingPunct="0">
              <a:spcBef>
                <a:spcPct val="0"/>
              </a:spcBef>
              <a:spcAft>
                <a:spcPct val="0"/>
              </a:spcAft>
              <a:defRPr b="1">
                <a:solidFill>
                  <a:schemeClr val="tx1"/>
                </a:solidFill>
                <a:latin typeface="Times New Roman" pitchFamily="18" charset="0"/>
                <a:cs typeface="Arial" charset="0"/>
              </a:defRPr>
            </a:lvl6pPr>
            <a:lvl7pPr marL="2971800" indent="-228600" eaLnBrk="0" fontAlgn="base" hangingPunct="0">
              <a:spcBef>
                <a:spcPct val="0"/>
              </a:spcBef>
              <a:spcAft>
                <a:spcPct val="0"/>
              </a:spcAft>
              <a:defRPr b="1">
                <a:solidFill>
                  <a:schemeClr val="tx1"/>
                </a:solidFill>
                <a:latin typeface="Times New Roman" pitchFamily="18" charset="0"/>
                <a:cs typeface="Arial" charset="0"/>
              </a:defRPr>
            </a:lvl7pPr>
            <a:lvl8pPr marL="3429000" indent="-228600" eaLnBrk="0" fontAlgn="base" hangingPunct="0">
              <a:spcBef>
                <a:spcPct val="0"/>
              </a:spcBef>
              <a:spcAft>
                <a:spcPct val="0"/>
              </a:spcAft>
              <a:defRPr b="1">
                <a:solidFill>
                  <a:schemeClr val="tx1"/>
                </a:solidFill>
                <a:latin typeface="Times New Roman" pitchFamily="18" charset="0"/>
                <a:cs typeface="Arial" charset="0"/>
              </a:defRPr>
            </a:lvl8pPr>
            <a:lvl9pPr marL="3886200" indent="-228600" eaLnBrk="0" fontAlgn="base" hangingPunct="0">
              <a:spcBef>
                <a:spcPct val="0"/>
              </a:spcBef>
              <a:spcAft>
                <a:spcPct val="0"/>
              </a:spcAft>
              <a:defRPr b="1">
                <a:solidFill>
                  <a:schemeClr val="tx1"/>
                </a:solidFill>
                <a:latin typeface="Times New Roman" pitchFamily="18" charset="0"/>
                <a:cs typeface="Arial" charset="0"/>
              </a:defRPr>
            </a:lvl9pPr>
          </a:lstStyle>
          <a:p>
            <a:fld id="{7CDCA094-4984-4F08-A97C-63714D7EF72C}" type="slidenum">
              <a:rPr lang="en-US"/>
              <a:pPr/>
              <a:t>1</a:t>
            </a:fld>
            <a:endParaRPr lang="en-US"/>
          </a:p>
        </p:txBody>
      </p:sp>
      <p:sp>
        <p:nvSpPr>
          <p:cNvPr id="60419" name="Rectangle 2"/>
          <p:cNvSpPr>
            <a:spLocks noGrp="1" noRot="1" noChangeAspect="1" noChangeArrowheads="1" noTextEdit="1"/>
          </p:cNvSpPr>
          <p:nvPr>
            <p:ph type="sldImg"/>
          </p:nvPr>
        </p:nvSpPr>
        <p:spPr>
          <a:xfrm>
            <a:off x="1150938" y="692150"/>
            <a:ext cx="4556125" cy="3416300"/>
          </a:xfrm>
          <a:ln/>
        </p:spPr>
      </p:sp>
      <p:sp>
        <p:nvSpPr>
          <p:cNvPr id="6042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808714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1150938" y="692150"/>
            <a:ext cx="4556125" cy="3416300"/>
          </a:xfrm>
          <a:ln/>
        </p:spPr>
      </p:sp>
      <p:sp>
        <p:nvSpPr>
          <p:cNvPr id="706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610842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1150938" y="692150"/>
            <a:ext cx="4556125" cy="3416300"/>
          </a:xfrm>
          <a:ln/>
        </p:spPr>
      </p:sp>
      <p:sp>
        <p:nvSpPr>
          <p:cNvPr id="716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z="3800" smtClean="0">
              <a:latin typeface="Calibri" pitchFamily="34" charset="0"/>
              <a:cs typeface="Calibri" pitchFamily="34" charset="0"/>
            </a:endParaRPr>
          </a:p>
          <a:p>
            <a:endParaRPr lang="en-US" smtClean="0"/>
          </a:p>
        </p:txBody>
      </p:sp>
    </p:spTree>
    <p:extLst>
      <p:ext uri="{BB962C8B-B14F-4D97-AF65-F5344CB8AC3E}">
        <p14:creationId xmlns:p14="http://schemas.microsoft.com/office/powerpoint/2010/main" val="3842555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1150938" y="692150"/>
            <a:ext cx="4556125" cy="3416300"/>
          </a:xfrm>
          <a:ln/>
        </p:spPr>
      </p:sp>
      <p:sp>
        <p:nvSpPr>
          <p:cNvPr id="727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227604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xfrm>
            <a:off x="1150938" y="692150"/>
            <a:ext cx="4556125" cy="3416300"/>
          </a:xfrm>
          <a:ln/>
        </p:spPr>
      </p:sp>
      <p:sp>
        <p:nvSpPr>
          <p:cNvPr id="737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46235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1150938" y="692150"/>
            <a:ext cx="4556125" cy="3416300"/>
          </a:xfrm>
          <a:ln/>
        </p:spPr>
      </p:sp>
      <p:sp>
        <p:nvSpPr>
          <p:cNvPr id="747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569874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1150938" y="692150"/>
            <a:ext cx="4556125" cy="3416300"/>
          </a:xfrm>
          <a:ln/>
        </p:spPr>
      </p:sp>
      <p:sp>
        <p:nvSpPr>
          <p:cNvPr id="757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346495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xfrm>
            <a:off x="1150938" y="692150"/>
            <a:ext cx="4556125" cy="3416300"/>
          </a:xfrm>
          <a:ln/>
        </p:spPr>
      </p:sp>
      <p:sp>
        <p:nvSpPr>
          <p:cNvPr id="768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92760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0938" y="692150"/>
            <a:ext cx="4556125" cy="3416300"/>
          </a:xfrm>
          <a:ln/>
        </p:spPr>
      </p:sp>
      <p:sp>
        <p:nvSpPr>
          <p:cNvPr id="77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marL="0" lvl="1"/>
            <a:endParaRPr lang="en-US" sz="4000" smtClean="0">
              <a:latin typeface="Calibri" pitchFamily="34" charset="0"/>
              <a:cs typeface="Calibri" pitchFamily="34" charset="0"/>
            </a:endParaRPr>
          </a:p>
        </p:txBody>
      </p:sp>
    </p:spTree>
    <p:extLst>
      <p:ext uri="{BB962C8B-B14F-4D97-AF65-F5344CB8AC3E}">
        <p14:creationId xmlns:p14="http://schemas.microsoft.com/office/powerpoint/2010/main" val="927153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8851" name="Rectangle 3"/>
          <p:cNvSpPr>
            <a:spLocks noGrp="1" noRot="1" noChangeAspect="1" noChangeArrowheads="1" noTextEdit="1"/>
          </p:cNvSpPr>
          <p:nvPr>
            <p:ph type="sldImg"/>
          </p:nvPr>
        </p:nvSpPr>
        <p:spPr>
          <a:xfrm>
            <a:off x="1150938" y="692150"/>
            <a:ext cx="4556125" cy="3416300"/>
          </a:xfrm>
          <a:ln cap="flat">
            <a:solidFill>
              <a:schemeClr val="tx1"/>
            </a:solidFill>
          </a:ln>
        </p:spPr>
      </p:sp>
    </p:spTree>
    <p:extLst>
      <p:ext uri="{BB962C8B-B14F-4D97-AF65-F5344CB8AC3E}">
        <p14:creationId xmlns:p14="http://schemas.microsoft.com/office/powerpoint/2010/main" val="4071365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0938" y="692150"/>
            <a:ext cx="4556125" cy="3416300"/>
          </a:xfrm>
          <a:ln/>
        </p:spPr>
      </p:sp>
      <p:sp>
        <p:nvSpPr>
          <p:cNvPr id="798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smtClean="0">
                <a:latin typeface="Calibri" pitchFamily="34" charset="0"/>
                <a:cs typeface="Calibri" pitchFamily="34" charset="0"/>
              </a:rPr>
              <a:t>Government in Massachusetts centered on the church through </a:t>
            </a:r>
            <a:r>
              <a:rPr lang="en-US" u="sng" smtClean="0">
                <a:latin typeface="Calibri" pitchFamily="34" charset="0"/>
                <a:cs typeface="Calibri" pitchFamily="34" charset="0"/>
              </a:rPr>
              <a:t>town meetings</a:t>
            </a:r>
            <a:r>
              <a:rPr lang="en-US" smtClean="0">
                <a:latin typeface="Calibri" pitchFamily="34" charset="0"/>
                <a:cs typeface="Calibri" pitchFamily="34" charset="0"/>
              </a:rPr>
              <a:t>:</a:t>
            </a:r>
          </a:p>
          <a:p>
            <a:pPr lvl="1"/>
            <a:r>
              <a:rPr lang="en-US" smtClean="0">
                <a:latin typeface="Calibri" pitchFamily="34" charset="0"/>
                <a:cs typeface="Calibri" pitchFamily="34" charset="0"/>
              </a:rPr>
              <a:t>Each Massachusetts town was independently governed by local church members </a:t>
            </a:r>
          </a:p>
        </p:txBody>
      </p:sp>
    </p:spTree>
    <p:extLst>
      <p:ext uri="{BB962C8B-B14F-4D97-AF65-F5344CB8AC3E}">
        <p14:creationId xmlns:p14="http://schemas.microsoft.com/office/powerpoint/2010/main" val="2985377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1150938" y="692150"/>
            <a:ext cx="4556125" cy="3416300"/>
          </a:xfrm>
          <a:ln/>
        </p:spPr>
      </p:sp>
      <p:sp>
        <p:nvSpPr>
          <p:cNvPr id="614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Explain Virginia’s development; include the Virginia Company, tobacco cultivation, relationships with Native Americans such as Powhatan, development of the House of Burgesses, Bacon’s Rebellion, and the development of slavery.</a:t>
            </a:r>
          </a:p>
        </p:txBody>
      </p:sp>
    </p:spTree>
    <p:extLst>
      <p:ext uri="{BB962C8B-B14F-4D97-AF65-F5344CB8AC3E}">
        <p14:creationId xmlns:p14="http://schemas.microsoft.com/office/powerpoint/2010/main" val="2185011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899" name="Rectangle 3"/>
          <p:cNvSpPr>
            <a:spLocks noGrp="1" noRot="1" noChangeAspect="1" noChangeArrowheads="1" noTextEdit="1"/>
          </p:cNvSpPr>
          <p:nvPr>
            <p:ph type="sldImg"/>
          </p:nvPr>
        </p:nvSpPr>
        <p:spPr>
          <a:xfrm>
            <a:off x="1150938" y="692150"/>
            <a:ext cx="4556125" cy="3416300"/>
          </a:xfrm>
          <a:ln cap="flat">
            <a:solidFill>
              <a:schemeClr val="tx1"/>
            </a:solidFill>
          </a:ln>
        </p:spPr>
      </p:sp>
    </p:spTree>
    <p:extLst>
      <p:ext uri="{BB962C8B-B14F-4D97-AF65-F5344CB8AC3E}">
        <p14:creationId xmlns:p14="http://schemas.microsoft.com/office/powerpoint/2010/main" val="4112566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1923" name="Rectangle 3"/>
          <p:cNvSpPr>
            <a:spLocks noGrp="1" noRot="1" noChangeAspect="1" noChangeArrowheads="1" noTextEdit="1"/>
          </p:cNvSpPr>
          <p:nvPr>
            <p:ph type="sldImg"/>
          </p:nvPr>
        </p:nvSpPr>
        <p:spPr>
          <a:xfrm>
            <a:off x="1150938" y="692150"/>
            <a:ext cx="4556125" cy="3416300"/>
          </a:xfrm>
          <a:ln cap="flat">
            <a:solidFill>
              <a:schemeClr val="tx1"/>
            </a:solidFill>
          </a:ln>
        </p:spPr>
      </p:sp>
    </p:spTree>
    <p:extLst>
      <p:ext uri="{BB962C8B-B14F-4D97-AF65-F5344CB8AC3E}">
        <p14:creationId xmlns:p14="http://schemas.microsoft.com/office/powerpoint/2010/main" val="1609656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lnSpc>
                <a:spcPct val="90000"/>
              </a:lnSpc>
            </a:pPr>
            <a:r>
              <a:rPr lang="en-US" smtClean="0">
                <a:latin typeface="Calibri" pitchFamily="34" charset="0"/>
                <a:cs typeface="Calibri" pitchFamily="34" charset="0"/>
              </a:rPr>
              <a:t>This compromise revealed the declining importance of religion in New England</a:t>
            </a:r>
          </a:p>
        </p:txBody>
      </p:sp>
      <p:sp>
        <p:nvSpPr>
          <p:cNvPr id="82947" name="Rectangle 3"/>
          <p:cNvSpPr>
            <a:spLocks noGrp="1" noRot="1" noChangeAspect="1" noChangeArrowheads="1" noTextEdit="1"/>
          </p:cNvSpPr>
          <p:nvPr>
            <p:ph type="sldImg"/>
          </p:nvPr>
        </p:nvSpPr>
        <p:spPr>
          <a:xfrm>
            <a:off x="1150938" y="692150"/>
            <a:ext cx="4556125" cy="3416300"/>
          </a:xfrm>
          <a:ln cap="flat">
            <a:solidFill>
              <a:schemeClr val="tx1"/>
            </a:solidFill>
          </a:ln>
        </p:spPr>
      </p:sp>
    </p:spTree>
    <p:extLst>
      <p:ext uri="{BB962C8B-B14F-4D97-AF65-F5344CB8AC3E}">
        <p14:creationId xmlns:p14="http://schemas.microsoft.com/office/powerpoint/2010/main" val="2036746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1150938" y="692150"/>
            <a:ext cx="4556125" cy="3416300"/>
          </a:xfrm>
          <a:ln/>
        </p:spPr>
      </p:sp>
      <p:sp>
        <p:nvSpPr>
          <p:cNvPr id="849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Explain the development of the mid-Atlantic colonies; include the Dutch settlement of New Amsterdam and subsequent English takeover, and the settlement of Pennsylvania.</a:t>
            </a:r>
          </a:p>
        </p:txBody>
      </p:sp>
    </p:spTree>
    <p:extLst>
      <p:ext uri="{BB962C8B-B14F-4D97-AF65-F5344CB8AC3E}">
        <p14:creationId xmlns:p14="http://schemas.microsoft.com/office/powerpoint/2010/main" val="559801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7043" name="Rectangle 3"/>
          <p:cNvSpPr>
            <a:spLocks noGrp="1" noRot="1" noChangeAspect="1" noChangeArrowheads="1" noTextEdit="1"/>
          </p:cNvSpPr>
          <p:nvPr>
            <p:ph type="sldImg"/>
          </p:nvPr>
        </p:nvSpPr>
        <p:spPr>
          <a:xfrm>
            <a:off x="1150938" y="692150"/>
            <a:ext cx="4556125" cy="3416300"/>
          </a:xfrm>
          <a:ln cap="flat">
            <a:solidFill>
              <a:schemeClr val="tx1"/>
            </a:solidFill>
          </a:ln>
        </p:spPr>
      </p:sp>
    </p:spTree>
    <p:extLst>
      <p:ext uri="{BB962C8B-B14F-4D97-AF65-F5344CB8AC3E}">
        <p14:creationId xmlns:p14="http://schemas.microsoft.com/office/powerpoint/2010/main" val="2238315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1150938" y="692150"/>
            <a:ext cx="4556125" cy="3416300"/>
          </a:xfrm>
          <a:ln/>
        </p:spPr>
      </p:sp>
      <p:sp>
        <p:nvSpPr>
          <p:cNvPr id="860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Explain the development of the mid-Atlantic colonies; include the Dutch settlement of New Amsterdam and subsequent English takeover, and the settlement of Pennsylvania.</a:t>
            </a:r>
          </a:p>
        </p:txBody>
      </p:sp>
    </p:spTree>
    <p:extLst>
      <p:ext uri="{BB962C8B-B14F-4D97-AF65-F5344CB8AC3E}">
        <p14:creationId xmlns:p14="http://schemas.microsoft.com/office/powerpoint/2010/main" val="3945693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1150938" y="692150"/>
            <a:ext cx="4556125" cy="3416300"/>
          </a:xfrm>
          <a:ln/>
        </p:spPr>
      </p:sp>
      <p:sp>
        <p:nvSpPr>
          <p:cNvPr id="624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smtClean="0"/>
              <a:t>Clash of cultures; settlers had no experience in founding a settlement-they simply did what they knew.  This did not work</a:t>
            </a:r>
          </a:p>
        </p:txBody>
      </p:sp>
    </p:spTree>
    <p:extLst>
      <p:ext uri="{BB962C8B-B14F-4D97-AF65-F5344CB8AC3E}">
        <p14:creationId xmlns:p14="http://schemas.microsoft.com/office/powerpoint/2010/main" val="2561871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1150938" y="692150"/>
            <a:ext cx="4556125" cy="3416300"/>
          </a:xfrm>
          <a:ln/>
        </p:spPr>
      </p:sp>
      <p:sp>
        <p:nvSpPr>
          <p:cNvPr id="634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kumimoji="1" lang="en-US" smtClean="0"/>
              <a:t>The 1622 Powhatan uprising killed 347 Jamestown colonists</a:t>
            </a:r>
          </a:p>
          <a:p>
            <a:endParaRPr lang="en-US" smtClean="0"/>
          </a:p>
        </p:txBody>
      </p:sp>
    </p:spTree>
    <p:extLst>
      <p:ext uri="{BB962C8B-B14F-4D97-AF65-F5344CB8AC3E}">
        <p14:creationId xmlns:p14="http://schemas.microsoft.com/office/powerpoint/2010/main" val="904142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xfrm>
            <a:off x="1143000" y="685800"/>
            <a:ext cx="4572000" cy="3429000"/>
          </a:xfrm>
          <a:ln/>
        </p:spPr>
      </p:sp>
      <p:sp>
        <p:nvSpPr>
          <p:cNvPr id="64515" name="Rectangle 3"/>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explain Virginia's development including the Virginia Company, tobacco cultivation, relationships with Native Americans such as Powhatan, development of the House of Burgesses, Bacon's Rebellion, and the origins of American slavery</a:t>
            </a:r>
          </a:p>
        </p:txBody>
      </p:sp>
    </p:spTree>
    <p:extLst>
      <p:ext uri="{BB962C8B-B14F-4D97-AF65-F5344CB8AC3E}">
        <p14:creationId xmlns:p14="http://schemas.microsoft.com/office/powerpoint/2010/main" val="42459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1150938" y="692150"/>
            <a:ext cx="4556125" cy="3416300"/>
          </a:xfrm>
          <a:ln/>
        </p:spPr>
      </p:sp>
      <p:sp>
        <p:nvSpPr>
          <p:cNvPr id="655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smtClean="0"/>
              <a:t>Virginia’s growth was due largely to the headright system &amp; indentured servitude</a:t>
            </a:r>
          </a:p>
          <a:p>
            <a:r>
              <a:rPr lang="en-US" smtClean="0"/>
              <a:t>The status of indentured servants in early Virginia and Maryland was not wholly dissimilar from slavery. Servants could be bought, sold, or leased. They could also be physically beaten for disobedience or running away. Unlike slaves, however, they were freed after their term of service expired, their children did not inherit their status, and they received a small cash payment of "freedom dues." </a:t>
            </a:r>
          </a:p>
          <a:p>
            <a:endParaRPr lang="en-US" smtClean="0"/>
          </a:p>
        </p:txBody>
      </p:sp>
    </p:spTree>
    <p:extLst>
      <p:ext uri="{BB962C8B-B14F-4D97-AF65-F5344CB8AC3E}">
        <p14:creationId xmlns:p14="http://schemas.microsoft.com/office/powerpoint/2010/main" val="71489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xfrm>
            <a:off x="1150938" y="692150"/>
            <a:ext cx="4556125" cy="3416300"/>
          </a:xfrm>
          <a:ln/>
        </p:spPr>
      </p:sp>
      <p:sp>
        <p:nvSpPr>
          <p:cNvPr id="675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z="3200" smtClean="0"/>
          </a:p>
        </p:txBody>
      </p:sp>
    </p:spTree>
    <p:extLst>
      <p:ext uri="{BB962C8B-B14F-4D97-AF65-F5344CB8AC3E}">
        <p14:creationId xmlns:p14="http://schemas.microsoft.com/office/powerpoint/2010/main" val="2431394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imes New Roman" pitchFamily="18" charset="0"/>
                <a:cs typeface="Arial" charset="0"/>
              </a:defRPr>
            </a:lvl1pPr>
            <a:lvl2pPr marL="742950" indent="-285750" eaLnBrk="0" hangingPunct="0">
              <a:defRPr b="1">
                <a:solidFill>
                  <a:schemeClr val="tx1"/>
                </a:solidFill>
                <a:latin typeface="Times New Roman" pitchFamily="18" charset="0"/>
                <a:cs typeface="Arial" charset="0"/>
              </a:defRPr>
            </a:lvl2pPr>
            <a:lvl3pPr marL="1143000" indent="-228600" eaLnBrk="0" hangingPunct="0">
              <a:defRPr b="1">
                <a:solidFill>
                  <a:schemeClr val="tx1"/>
                </a:solidFill>
                <a:latin typeface="Times New Roman" pitchFamily="18" charset="0"/>
                <a:cs typeface="Arial" charset="0"/>
              </a:defRPr>
            </a:lvl3pPr>
            <a:lvl4pPr marL="1600200" indent="-228600" eaLnBrk="0" hangingPunct="0">
              <a:defRPr b="1">
                <a:solidFill>
                  <a:schemeClr val="tx1"/>
                </a:solidFill>
                <a:latin typeface="Times New Roman" pitchFamily="18" charset="0"/>
                <a:cs typeface="Arial" charset="0"/>
              </a:defRPr>
            </a:lvl4pPr>
            <a:lvl5pPr marL="2057400" indent="-228600" eaLnBrk="0" hangingPunct="0">
              <a:defRPr b="1">
                <a:solidFill>
                  <a:schemeClr val="tx1"/>
                </a:solidFill>
                <a:latin typeface="Times New Roman" pitchFamily="18" charset="0"/>
                <a:cs typeface="Arial" charset="0"/>
              </a:defRPr>
            </a:lvl5pPr>
            <a:lvl6pPr marL="2514600" indent="-228600" eaLnBrk="0" fontAlgn="base" hangingPunct="0">
              <a:spcBef>
                <a:spcPct val="0"/>
              </a:spcBef>
              <a:spcAft>
                <a:spcPct val="0"/>
              </a:spcAft>
              <a:defRPr b="1">
                <a:solidFill>
                  <a:schemeClr val="tx1"/>
                </a:solidFill>
                <a:latin typeface="Times New Roman" pitchFamily="18" charset="0"/>
                <a:cs typeface="Arial" charset="0"/>
              </a:defRPr>
            </a:lvl6pPr>
            <a:lvl7pPr marL="2971800" indent="-228600" eaLnBrk="0" fontAlgn="base" hangingPunct="0">
              <a:spcBef>
                <a:spcPct val="0"/>
              </a:spcBef>
              <a:spcAft>
                <a:spcPct val="0"/>
              </a:spcAft>
              <a:defRPr b="1">
                <a:solidFill>
                  <a:schemeClr val="tx1"/>
                </a:solidFill>
                <a:latin typeface="Times New Roman" pitchFamily="18" charset="0"/>
                <a:cs typeface="Arial" charset="0"/>
              </a:defRPr>
            </a:lvl7pPr>
            <a:lvl8pPr marL="3429000" indent="-228600" eaLnBrk="0" fontAlgn="base" hangingPunct="0">
              <a:spcBef>
                <a:spcPct val="0"/>
              </a:spcBef>
              <a:spcAft>
                <a:spcPct val="0"/>
              </a:spcAft>
              <a:defRPr b="1">
                <a:solidFill>
                  <a:schemeClr val="tx1"/>
                </a:solidFill>
                <a:latin typeface="Times New Roman" pitchFamily="18" charset="0"/>
                <a:cs typeface="Arial" charset="0"/>
              </a:defRPr>
            </a:lvl8pPr>
            <a:lvl9pPr marL="3886200" indent="-228600" eaLnBrk="0" fontAlgn="base" hangingPunct="0">
              <a:spcBef>
                <a:spcPct val="0"/>
              </a:spcBef>
              <a:spcAft>
                <a:spcPct val="0"/>
              </a:spcAft>
              <a:defRPr b="1">
                <a:solidFill>
                  <a:schemeClr val="tx1"/>
                </a:solidFill>
                <a:latin typeface="Times New Roman" pitchFamily="18" charset="0"/>
                <a:cs typeface="Arial" charset="0"/>
              </a:defRPr>
            </a:lvl9pPr>
          </a:lstStyle>
          <a:p>
            <a:fld id="{1CED9A4B-9262-467C-A59C-F2F94C96B30C}" type="slidenum">
              <a:rPr lang="en-US">
                <a:solidFill>
                  <a:srgbClr val="000000"/>
                </a:solidFill>
              </a:rPr>
              <a:pPr/>
              <a:t>19</a:t>
            </a:fld>
            <a:endParaRPr lang="en-US">
              <a:solidFill>
                <a:srgbClr val="000000"/>
              </a:solidFill>
            </a:endParaRPr>
          </a:p>
        </p:txBody>
      </p:sp>
      <p:sp>
        <p:nvSpPr>
          <p:cNvPr id="68611" name="Rectangle 2"/>
          <p:cNvSpPr>
            <a:spLocks noGrp="1" noRot="1" noChangeAspect="1" noChangeArrowheads="1" noTextEdit="1"/>
          </p:cNvSpPr>
          <p:nvPr>
            <p:ph type="sldImg"/>
          </p:nvPr>
        </p:nvSpPr>
        <p:spPr>
          <a:xfrm>
            <a:off x="1150938" y="692150"/>
            <a:ext cx="4556125" cy="3416300"/>
          </a:xfrm>
          <a:ln/>
        </p:spPr>
      </p:sp>
      <p:sp>
        <p:nvSpPr>
          <p:cNvPr id="6861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204380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1150938" y="692150"/>
            <a:ext cx="4556125" cy="3416300"/>
          </a:xfrm>
          <a:ln/>
        </p:spPr>
      </p:sp>
      <p:sp>
        <p:nvSpPr>
          <p:cNvPr id="696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Describe the settlement of New England; include religious reasons, relations with Native Americans (e.g., King Phillip’s War), the establishment of town meetings and development of a legislature, religious tensions that led to the founding of Rhode Island, the half-way covenant, Salem Witch Trials, and the loss of the Massachusetts charter and the transition to a royal colony.</a:t>
            </a:r>
          </a:p>
        </p:txBody>
      </p:sp>
    </p:spTree>
    <p:extLst>
      <p:ext uri="{BB962C8B-B14F-4D97-AF65-F5344CB8AC3E}">
        <p14:creationId xmlns:p14="http://schemas.microsoft.com/office/powerpoint/2010/main" val="3484055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A2A040-5488-4543-954D-AC136B96EC93}" type="datetimeFigureOut">
              <a:rPr lang="en-US" smtClean="0"/>
              <a:pPr/>
              <a:t>10/12/2015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B2502-5D8D-4273-A1CC-4D22681748F0}" type="slidenum">
              <a:rPr lang="en-US" smtClean="0"/>
              <a:pPr/>
              <a:t>‹#›</a:t>
            </a:fld>
            <a:endParaRPr lang="en-US"/>
          </a:p>
        </p:txBody>
      </p:sp>
    </p:spTree>
    <p:extLst>
      <p:ext uri="{BB962C8B-B14F-4D97-AF65-F5344CB8AC3E}">
        <p14:creationId xmlns:p14="http://schemas.microsoft.com/office/powerpoint/2010/main" val="3775754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A2A040-5488-4543-954D-AC136B96EC93}" type="datetimeFigureOut">
              <a:rPr lang="en-US" smtClean="0"/>
              <a:pPr/>
              <a:t>10/12/2015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B2502-5D8D-4273-A1CC-4D22681748F0}" type="slidenum">
              <a:rPr lang="en-US" smtClean="0"/>
              <a:pPr/>
              <a:t>‹#›</a:t>
            </a:fld>
            <a:endParaRPr lang="en-US"/>
          </a:p>
        </p:txBody>
      </p:sp>
    </p:spTree>
    <p:extLst>
      <p:ext uri="{BB962C8B-B14F-4D97-AF65-F5344CB8AC3E}">
        <p14:creationId xmlns:p14="http://schemas.microsoft.com/office/powerpoint/2010/main" val="1820418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A2A040-5488-4543-954D-AC136B96EC93}" type="datetimeFigureOut">
              <a:rPr lang="en-US" smtClean="0"/>
              <a:pPr/>
              <a:t>10/12/2015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B2502-5D8D-4273-A1CC-4D22681748F0}" type="slidenum">
              <a:rPr lang="en-US" smtClean="0"/>
              <a:pPr/>
              <a:t>‹#›</a:t>
            </a:fld>
            <a:endParaRPr lang="en-US"/>
          </a:p>
        </p:txBody>
      </p:sp>
    </p:spTree>
    <p:extLst>
      <p:ext uri="{BB962C8B-B14F-4D97-AF65-F5344CB8AC3E}">
        <p14:creationId xmlns:p14="http://schemas.microsoft.com/office/powerpoint/2010/main" val="3913063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A2A040-5488-4543-954D-AC136B96EC93}" type="datetimeFigureOut">
              <a:rPr lang="en-US" smtClean="0"/>
              <a:pPr/>
              <a:t>10/12/2015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B2502-5D8D-4273-A1CC-4D22681748F0}" type="slidenum">
              <a:rPr lang="en-US" smtClean="0"/>
              <a:pPr/>
              <a:t>‹#›</a:t>
            </a:fld>
            <a:endParaRPr lang="en-US"/>
          </a:p>
        </p:txBody>
      </p:sp>
    </p:spTree>
    <p:extLst>
      <p:ext uri="{BB962C8B-B14F-4D97-AF65-F5344CB8AC3E}">
        <p14:creationId xmlns:p14="http://schemas.microsoft.com/office/powerpoint/2010/main" val="890681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A2A040-5488-4543-954D-AC136B96EC93}" type="datetimeFigureOut">
              <a:rPr lang="en-US" smtClean="0"/>
              <a:pPr/>
              <a:t>10/12/2015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B2502-5D8D-4273-A1CC-4D22681748F0}" type="slidenum">
              <a:rPr lang="en-US" smtClean="0"/>
              <a:pPr/>
              <a:t>‹#›</a:t>
            </a:fld>
            <a:endParaRPr lang="en-US"/>
          </a:p>
        </p:txBody>
      </p:sp>
    </p:spTree>
    <p:extLst>
      <p:ext uri="{BB962C8B-B14F-4D97-AF65-F5344CB8AC3E}">
        <p14:creationId xmlns:p14="http://schemas.microsoft.com/office/powerpoint/2010/main" val="4242744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A2A040-5488-4543-954D-AC136B96EC93}" type="datetimeFigureOut">
              <a:rPr lang="en-US" smtClean="0"/>
              <a:pPr/>
              <a:t>10/12/2015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6B2502-5D8D-4273-A1CC-4D22681748F0}" type="slidenum">
              <a:rPr lang="en-US" smtClean="0"/>
              <a:pPr/>
              <a:t>‹#›</a:t>
            </a:fld>
            <a:endParaRPr lang="en-US"/>
          </a:p>
        </p:txBody>
      </p:sp>
    </p:spTree>
    <p:extLst>
      <p:ext uri="{BB962C8B-B14F-4D97-AF65-F5344CB8AC3E}">
        <p14:creationId xmlns:p14="http://schemas.microsoft.com/office/powerpoint/2010/main" val="3640265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A2A040-5488-4543-954D-AC136B96EC93}" type="datetimeFigureOut">
              <a:rPr lang="en-US" smtClean="0"/>
              <a:pPr/>
              <a:t>10/12/2015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6B2502-5D8D-4273-A1CC-4D22681748F0}" type="slidenum">
              <a:rPr lang="en-US" smtClean="0"/>
              <a:pPr/>
              <a:t>‹#›</a:t>
            </a:fld>
            <a:endParaRPr lang="en-US"/>
          </a:p>
        </p:txBody>
      </p:sp>
    </p:spTree>
    <p:extLst>
      <p:ext uri="{BB962C8B-B14F-4D97-AF65-F5344CB8AC3E}">
        <p14:creationId xmlns:p14="http://schemas.microsoft.com/office/powerpoint/2010/main" val="2048160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A2A040-5488-4543-954D-AC136B96EC93}" type="datetimeFigureOut">
              <a:rPr lang="en-US" smtClean="0"/>
              <a:pPr/>
              <a:t>10/12/2015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6B2502-5D8D-4273-A1CC-4D22681748F0}" type="slidenum">
              <a:rPr lang="en-US" smtClean="0"/>
              <a:pPr/>
              <a:t>‹#›</a:t>
            </a:fld>
            <a:endParaRPr lang="en-US"/>
          </a:p>
        </p:txBody>
      </p:sp>
    </p:spTree>
    <p:extLst>
      <p:ext uri="{BB962C8B-B14F-4D97-AF65-F5344CB8AC3E}">
        <p14:creationId xmlns:p14="http://schemas.microsoft.com/office/powerpoint/2010/main" val="1120362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A2A040-5488-4543-954D-AC136B96EC93}" type="datetimeFigureOut">
              <a:rPr lang="en-US" smtClean="0"/>
              <a:pPr/>
              <a:t>10/12/2015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6B2502-5D8D-4273-A1CC-4D22681748F0}" type="slidenum">
              <a:rPr lang="en-US" smtClean="0"/>
              <a:pPr/>
              <a:t>‹#›</a:t>
            </a:fld>
            <a:endParaRPr lang="en-US"/>
          </a:p>
        </p:txBody>
      </p:sp>
    </p:spTree>
    <p:extLst>
      <p:ext uri="{BB962C8B-B14F-4D97-AF65-F5344CB8AC3E}">
        <p14:creationId xmlns:p14="http://schemas.microsoft.com/office/powerpoint/2010/main" val="686138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A2A040-5488-4543-954D-AC136B96EC93}" type="datetimeFigureOut">
              <a:rPr lang="en-US" smtClean="0"/>
              <a:pPr/>
              <a:t>10/12/2015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6B2502-5D8D-4273-A1CC-4D22681748F0}" type="slidenum">
              <a:rPr lang="en-US" smtClean="0"/>
              <a:pPr/>
              <a:t>‹#›</a:t>
            </a:fld>
            <a:endParaRPr lang="en-US"/>
          </a:p>
        </p:txBody>
      </p:sp>
    </p:spTree>
    <p:extLst>
      <p:ext uri="{BB962C8B-B14F-4D97-AF65-F5344CB8AC3E}">
        <p14:creationId xmlns:p14="http://schemas.microsoft.com/office/powerpoint/2010/main" val="637380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A2A040-5488-4543-954D-AC136B96EC93}" type="datetimeFigureOut">
              <a:rPr lang="en-US" smtClean="0"/>
              <a:pPr/>
              <a:t>10/12/2015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6B2502-5D8D-4273-A1CC-4D22681748F0}" type="slidenum">
              <a:rPr lang="en-US" smtClean="0"/>
              <a:pPr/>
              <a:t>‹#›</a:t>
            </a:fld>
            <a:endParaRPr lang="en-US"/>
          </a:p>
        </p:txBody>
      </p:sp>
    </p:spTree>
    <p:extLst>
      <p:ext uri="{BB962C8B-B14F-4D97-AF65-F5344CB8AC3E}">
        <p14:creationId xmlns:p14="http://schemas.microsoft.com/office/powerpoint/2010/main" val="1011513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A2A040-5488-4543-954D-AC136B96EC93}" type="datetimeFigureOut">
              <a:rPr lang="en-US" smtClean="0"/>
              <a:pPr/>
              <a:t>10/12/2015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6B2502-5D8D-4273-A1CC-4D22681748F0}" type="slidenum">
              <a:rPr lang="en-US" smtClean="0"/>
              <a:pPr/>
              <a:t>‹#›</a:t>
            </a:fld>
            <a:endParaRPr lang="en-US"/>
          </a:p>
        </p:txBody>
      </p:sp>
    </p:spTree>
    <p:extLst>
      <p:ext uri="{BB962C8B-B14F-4D97-AF65-F5344CB8AC3E}">
        <p14:creationId xmlns:p14="http://schemas.microsoft.com/office/powerpoint/2010/main" val="813565692"/>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youtube.com/watch?v=vpA5O46Ioyk"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youtube.com/watch?v=PoXHXbgRJvc&amp;feature=relate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6.jpe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hyperlink" Target="http://www.lookandlearn.com/if?img=8&amp;search=puritan&amp;cat=&amp;bool=an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50.pn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wmf"/></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hyperlink" Target="http://www.lookandlearn.com/if?img=1&amp;search=salem%20witch&amp;cat=&amp;bool=and"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5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53.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5"/>
          <p:cNvSpPr>
            <a:spLocks noGrp="1" noChangeArrowheads="1"/>
          </p:cNvSpPr>
          <p:nvPr>
            <p:ph idx="1"/>
          </p:nvPr>
        </p:nvSpPr>
        <p:spPr>
          <a:xfrm>
            <a:off x="152400" y="152400"/>
            <a:ext cx="8991600" cy="6705600"/>
          </a:xfrm>
        </p:spPr>
        <p:txBody>
          <a:bodyPr/>
          <a:lstStyle/>
          <a:p>
            <a:pPr eaLnBrk="1" hangingPunct="1">
              <a:lnSpc>
                <a:spcPct val="85000"/>
              </a:lnSpc>
              <a:spcBef>
                <a:spcPct val="0"/>
              </a:spcBef>
            </a:pPr>
            <a:r>
              <a:rPr lang="en-US" sz="3800" u="sng" dirty="0" smtClean="0">
                <a:latin typeface="Calibri" pitchFamily="34" charset="0"/>
                <a:cs typeface="Calibri" pitchFamily="34" charset="0"/>
              </a:rPr>
              <a:t>Essential Question</a:t>
            </a:r>
            <a:r>
              <a:rPr lang="en-US" sz="3800" dirty="0" smtClean="0">
                <a:latin typeface="Calibri" pitchFamily="34" charset="0"/>
                <a:cs typeface="Calibri" pitchFamily="34" charset="0"/>
              </a:rPr>
              <a:t>:</a:t>
            </a:r>
          </a:p>
          <a:p>
            <a:pPr lvl="1" eaLnBrk="1" hangingPunct="1">
              <a:lnSpc>
                <a:spcPct val="90000"/>
              </a:lnSpc>
              <a:spcBef>
                <a:spcPct val="0"/>
              </a:spcBef>
            </a:pPr>
            <a:r>
              <a:rPr lang="en-US" sz="3800" dirty="0" smtClean="0">
                <a:latin typeface="Calibri" pitchFamily="34" charset="0"/>
                <a:cs typeface="Calibri" pitchFamily="34" charset="0"/>
              </a:rPr>
              <a:t>What are the differences among the New England, Middle, </a:t>
            </a:r>
            <a:br>
              <a:rPr lang="en-US" sz="3800" dirty="0" smtClean="0">
                <a:latin typeface="Calibri" pitchFamily="34" charset="0"/>
                <a:cs typeface="Calibri" pitchFamily="34" charset="0"/>
              </a:rPr>
            </a:br>
            <a:r>
              <a:rPr lang="en-US" sz="3800" dirty="0" smtClean="0">
                <a:latin typeface="Calibri" pitchFamily="34" charset="0"/>
                <a:cs typeface="Calibri" pitchFamily="34" charset="0"/>
              </a:rPr>
              <a:t>&amp; Southern colonies?</a:t>
            </a:r>
          </a:p>
          <a:p>
            <a:pPr eaLnBrk="1" hangingPunct="1">
              <a:lnSpc>
                <a:spcPct val="85000"/>
              </a:lnSpc>
              <a:spcBef>
                <a:spcPct val="0"/>
              </a:spcBef>
              <a:buFont typeface="Arial" charset="0"/>
              <a:buNone/>
            </a:pPr>
            <a:endParaRPr lang="en-US" sz="3800" dirty="0" smtClean="0">
              <a:latin typeface="Calibri" pitchFamily="34" charset="0"/>
              <a:cs typeface="Calibri" pitchFamily="34" charset="0"/>
            </a:endParaRPr>
          </a:p>
          <a:p>
            <a:pPr eaLnBrk="1" hangingPunct="1">
              <a:lnSpc>
                <a:spcPct val="85000"/>
              </a:lnSpc>
              <a:spcBef>
                <a:spcPct val="0"/>
              </a:spcBef>
              <a:buFont typeface="Arial" charset="0"/>
              <a:buNone/>
            </a:pPr>
            <a:endParaRPr lang="en-US" sz="3800" dirty="0" smtClean="0">
              <a:latin typeface="Calibri" pitchFamily="34" charset="0"/>
              <a:cs typeface="Calibri" pitchFamily="34" charset="0"/>
            </a:endParaRPr>
          </a:p>
          <a:p>
            <a:pPr eaLnBrk="1" hangingPunct="1">
              <a:lnSpc>
                <a:spcPct val="85000"/>
              </a:lnSpc>
              <a:spcBef>
                <a:spcPct val="0"/>
              </a:spcBef>
            </a:pPr>
            <a:r>
              <a:rPr lang="en-US" sz="3800" u="sng" dirty="0" smtClean="0">
                <a:solidFill>
                  <a:srgbClr val="C00000"/>
                </a:solidFill>
                <a:latin typeface="Calibri" pitchFamily="34" charset="0"/>
                <a:cs typeface="Calibri" pitchFamily="34" charset="0"/>
              </a:rPr>
              <a:t>CPUSH Agenda for Unit 1.3</a:t>
            </a:r>
            <a:r>
              <a:rPr lang="en-US" sz="3800" dirty="0" smtClean="0">
                <a:solidFill>
                  <a:srgbClr val="C00000"/>
                </a:solidFill>
                <a:latin typeface="Calibri" pitchFamily="34" charset="0"/>
                <a:cs typeface="Calibri" pitchFamily="34" charset="0"/>
              </a:rPr>
              <a:t>:</a:t>
            </a:r>
          </a:p>
          <a:p>
            <a:pPr lvl="1" eaLnBrk="1" hangingPunct="1">
              <a:lnSpc>
                <a:spcPct val="85000"/>
              </a:lnSpc>
              <a:spcBef>
                <a:spcPct val="0"/>
              </a:spcBef>
              <a:spcAft>
                <a:spcPts val="800"/>
              </a:spcAft>
            </a:pPr>
            <a:r>
              <a:rPr lang="en-US" sz="3800" dirty="0" smtClean="0">
                <a:solidFill>
                  <a:srgbClr val="C00000"/>
                </a:solidFill>
                <a:latin typeface="Calibri" pitchFamily="34" charset="0"/>
                <a:cs typeface="Calibri" pitchFamily="34" charset="0"/>
              </a:rPr>
              <a:t>“Compare the British Colonies” notes</a:t>
            </a: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ular Callout 5"/>
          <p:cNvSpPr>
            <a:spLocks noChangeArrowheads="1"/>
          </p:cNvSpPr>
          <p:nvPr/>
        </p:nvSpPr>
        <p:spPr bwMode="auto">
          <a:xfrm>
            <a:off x="4191000" y="304800"/>
            <a:ext cx="4800600" cy="1219200"/>
          </a:xfrm>
          <a:prstGeom prst="wedgeRectCallout">
            <a:avLst>
              <a:gd name="adj1" fmla="val 8519"/>
              <a:gd name="adj2" fmla="val -28806"/>
            </a:avLst>
          </a:prstGeom>
          <a:solidFill>
            <a:srgbClr val="CDE6FF"/>
          </a:solidFill>
          <a:ln w="12700" algn="ctr">
            <a:solidFill>
              <a:schemeClr val="tx1"/>
            </a:solidFill>
            <a:round/>
            <a:headEnd/>
            <a:tailEnd/>
          </a:ln>
        </p:spPr>
        <p:txBody>
          <a:bodyPr/>
          <a:lstStyle/>
          <a:p>
            <a:pPr algn="ctr" eaLnBrk="0" hangingPunct="0">
              <a:lnSpc>
                <a:spcPct val="80000"/>
              </a:lnSpc>
            </a:pPr>
            <a:r>
              <a:rPr lang="en-US" sz="3200" b="0" dirty="0">
                <a:latin typeface="Calibri" pitchFamily="34" charset="0"/>
                <a:cs typeface="Calibri" pitchFamily="34" charset="0"/>
              </a:rPr>
              <a:t>Tobacco created a </a:t>
            </a:r>
            <a:r>
              <a:rPr lang="en-US" sz="3200" b="0" u="sng" dirty="0">
                <a:latin typeface="Calibri" pitchFamily="34" charset="0"/>
                <a:cs typeface="Calibri" pitchFamily="34" charset="0"/>
              </a:rPr>
              <a:t>need </a:t>
            </a:r>
            <a:br>
              <a:rPr lang="en-US" sz="3200" b="0" u="sng" dirty="0">
                <a:latin typeface="Calibri" pitchFamily="34" charset="0"/>
                <a:cs typeface="Calibri" pitchFamily="34" charset="0"/>
              </a:rPr>
            </a:br>
            <a:r>
              <a:rPr lang="en-US" sz="3200" b="0" u="sng" dirty="0">
                <a:latin typeface="Calibri" pitchFamily="34" charset="0"/>
                <a:cs typeface="Calibri" pitchFamily="34" charset="0"/>
              </a:rPr>
              <a:t>for field laborers</a:t>
            </a:r>
            <a:r>
              <a:rPr lang="en-US" sz="3200" b="0" dirty="0">
                <a:latin typeface="Calibri" pitchFamily="34" charset="0"/>
                <a:cs typeface="Calibri" pitchFamily="34" charset="0"/>
              </a:rPr>
              <a:t> to plant </a:t>
            </a:r>
            <a:br>
              <a:rPr lang="en-US" sz="3200" b="0" dirty="0">
                <a:latin typeface="Calibri" pitchFamily="34" charset="0"/>
                <a:cs typeface="Calibri" pitchFamily="34" charset="0"/>
              </a:rPr>
            </a:br>
            <a:r>
              <a:rPr lang="en-US" sz="3200" b="0" dirty="0">
                <a:latin typeface="Calibri" pitchFamily="34" charset="0"/>
                <a:cs typeface="Calibri" pitchFamily="34" charset="0"/>
              </a:rPr>
              <a:t>&amp; pick the tobacco</a:t>
            </a:r>
          </a:p>
        </p:txBody>
      </p:sp>
      <p:sp>
        <p:nvSpPr>
          <p:cNvPr id="10" name="Rectangular Callout 9"/>
          <p:cNvSpPr>
            <a:spLocks noChangeArrowheads="1"/>
          </p:cNvSpPr>
          <p:nvPr/>
        </p:nvSpPr>
        <p:spPr bwMode="auto">
          <a:xfrm>
            <a:off x="4191000" y="3733800"/>
            <a:ext cx="4800600" cy="2362200"/>
          </a:xfrm>
          <a:prstGeom prst="wedgeRectCallout">
            <a:avLst>
              <a:gd name="adj1" fmla="val 8519"/>
              <a:gd name="adj2" fmla="val -28806"/>
            </a:avLst>
          </a:prstGeom>
          <a:solidFill>
            <a:srgbClr val="FFCCCC"/>
          </a:solidFill>
          <a:ln w="12700" algn="ctr">
            <a:solidFill>
              <a:schemeClr val="tx1"/>
            </a:solidFill>
            <a:round/>
            <a:headEnd/>
            <a:tailEnd/>
          </a:ln>
        </p:spPr>
        <p:txBody>
          <a:bodyPr/>
          <a:lstStyle/>
          <a:p>
            <a:pPr algn="ctr" eaLnBrk="0" hangingPunct="0">
              <a:lnSpc>
                <a:spcPct val="80000"/>
              </a:lnSpc>
            </a:pPr>
            <a:r>
              <a:rPr lang="en-US" sz="3200" b="0" dirty="0">
                <a:latin typeface="Calibri" pitchFamily="34" charset="0"/>
                <a:cs typeface="Calibri" pitchFamily="34" charset="0"/>
              </a:rPr>
              <a:t>Indentured servants were typically </a:t>
            </a:r>
            <a:r>
              <a:rPr lang="en-US" sz="3200" b="0" u="sng" dirty="0">
                <a:latin typeface="Calibri" pitchFamily="34" charset="0"/>
                <a:cs typeface="Calibri" pitchFamily="34" charset="0"/>
              </a:rPr>
              <a:t>poor men or women who agreed to work for a land owner for </a:t>
            </a:r>
            <a:br>
              <a:rPr lang="en-US" sz="3200" b="0" u="sng" dirty="0">
                <a:latin typeface="Calibri" pitchFamily="34" charset="0"/>
                <a:cs typeface="Calibri" pitchFamily="34" charset="0"/>
              </a:rPr>
            </a:br>
            <a:r>
              <a:rPr lang="en-US" sz="3200" b="0" u="sng" dirty="0">
                <a:latin typeface="Calibri" pitchFamily="34" charset="0"/>
                <a:cs typeface="Calibri" pitchFamily="34" charset="0"/>
              </a:rPr>
              <a:t>4 to 7 years in exchange </a:t>
            </a:r>
            <a:br>
              <a:rPr lang="en-US" sz="3200" b="0" u="sng" dirty="0">
                <a:latin typeface="Calibri" pitchFamily="34" charset="0"/>
                <a:cs typeface="Calibri" pitchFamily="34" charset="0"/>
              </a:rPr>
            </a:br>
            <a:r>
              <a:rPr lang="en-US" sz="3200" b="0" u="sng" dirty="0">
                <a:latin typeface="Calibri" pitchFamily="34" charset="0"/>
                <a:cs typeface="Calibri" pitchFamily="34" charset="0"/>
              </a:rPr>
              <a:t>for their travel to America</a:t>
            </a:r>
          </a:p>
        </p:txBody>
      </p:sp>
      <p:sp>
        <p:nvSpPr>
          <p:cNvPr id="11268" name="Rectangular Callout 7"/>
          <p:cNvSpPr>
            <a:spLocks noChangeArrowheads="1"/>
          </p:cNvSpPr>
          <p:nvPr/>
        </p:nvSpPr>
        <p:spPr bwMode="auto">
          <a:xfrm>
            <a:off x="4191000" y="1828800"/>
            <a:ext cx="4800600" cy="1600200"/>
          </a:xfrm>
          <a:prstGeom prst="wedgeRectCallout">
            <a:avLst>
              <a:gd name="adj1" fmla="val 8519"/>
              <a:gd name="adj2" fmla="val -28806"/>
            </a:avLst>
          </a:prstGeom>
          <a:solidFill>
            <a:srgbClr val="FFFFCC"/>
          </a:solidFill>
          <a:ln w="12700" algn="ctr">
            <a:solidFill>
              <a:schemeClr val="tx1"/>
            </a:solidFill>
            <a:round/>
            <a:headEnd/>
            <a:tailEnd/>
          </a:ln>
        </p:spPr>
        <p:txBody>
          <a:bodyPr/>
          <a:lstStyle/>
          <a:p>
            <a:pPr algn="ctr" eaLnBrk="0" hangingPunct="0">
              <a:lnSpc>
                <a:spcPct val="80000"/>
              </a:lnSpc>
              <a:defRPr/>
            </a:pPr>
            <a:r>
              <a:rPr lang="en-US" sz="3200" b="0" dirty="0">
                <a:latin typeface="Calibri" pitchFamily="34" charset="0"/>
                <a:cs typeface="Calibri" pitchFamily="34" charset="0"/>
              </a:rPr>
              <a:t>To meet the demand for workers, landowners in Virginia used </a:t>
            </a:r>
            <a:r>
              <a:rPr lang="en-US" sz="3200" b="0" dirty="0">
                <a:solidFill>
                  <a:srgbClr val="0000CC"/>
                </a:solidFill>
                <a:effectLst>
                  <a:glow rad="101600">
                    <a:schemeClr val="accent1">
                      <a:satMod val="175000"/>
                      <a:alpha val="40000"/>
                    </a:schemeClr>
                  </a:glow>
                  <a:outerShdw blurRad="38100" dist="38100" dir="2700000" algn="tl">
                    <a:srgbClr val="000000">
                      <a:alpha val="43137"/>
                    </a:srgbClr>
                  </a:outerShdw>
                </a:effectLst>
                <a:latin typeface="Calibri" pitchFamily="34" charset="0"/>
                <a:cs typeface="Calibri" pitchFamily="34" charset="0"/>
              </a:rPr>
              <a:t>indentured servants </a:t>
            </a:r>
            <a:r>
              <a:rPr lang="en-US" sz="3200" b="0" dirty="0">
                <a:latin typeface="Calibri" pitchFamily="34" charset="0"/>
                <a:cs typeface="Calibri" pitchFamily="34" charset="0"/>
              </a:rPr>
              <a:t>from England</a:t>
            </a:r>
          </a:p>
        </p:txBody>
      </p:sp>
      <p:pic>
        <p:nvPicPr>
          <p:cNvPr id="11269" name="Picture 6" descr="http://www.history.org/Foundation/journal/Spring05/images/scots_66_1043.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9225" y="584200"/>
            <a:ext cx="3889375"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www.norcalblogs.com/commission/images/indentured_servant_sign.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2238" y="228600"/>
            <a:ext cx="3916362" cy="651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2" descr="304690_m_03_01"/>
          <p:cNvPicPr>
            <a:picLocks noChangeAspect="1" noChangeArrowheads="1"/>
          </p:cNvPicPr>
          <p:nvPr/>
        </p:nvPicPr>
        <p:blipFill>
          <a:blip r:embed="rId4" cstate="email">
            <a:lum bright="-12000" contrast="12000"/>
            <a:extLst>
              <a:ext uri="{28A0092B-C50C-407E-A947-70E740481C1C}">
                <a14:useLocalDpi xmlns:a14="http://schemas.microsoft.com/office/drawing/2010/main"/>
              </a:ext>
            </a:extLst>
          </a:blip>
          <a:srcRect b="8720"/>
          <a:stretch>
            <a:fillRect/>
          </a:stretch>
        </p:blipFill>
        <p:spPr bwMode="auto">
          <a:xfrm>
            <a:off x="0" y="1752600"/>
            <a:ext cx="6096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291" name="Rectangular Callout 15"/>
          <p:cNvSpPr>
            <a:spLocks noChangeArrowheads="1"/>
          </p:cNvSpPr>
          <p:nvPr/>
        </p:nvSpPr>
        <p:spPr bwMode="auto">
          <a:xfrm>
            <a:off x="152400" y="76200"/>
            <a:ext cx="5867400" cy="1600200"/>
          </a:xfrm>
          <a:prstGeom prst="wedgeRectCallout">
            <a:avLst>
              <a:gd name="adj1" fmla="val 8519"/>
              <a:gd name="adj2" fmla="val -28806"/>
            </a:avLst>
          </a:prstGeom>
          <a:solidFill>
            <a:srgbClr val="CDE6FF"/>
          </a:solidFill>
          <a:ln w="12700" algn="ctr">
            <a:solidFill>
              <a:schemeClr val="tx1"/>
            </a:solidFill>
            <a:round/>
            <a:headEnd/>
            <a:tailEnd/>
          </a:ln>
        </p:spPr>
        <p:txBody>
          <a:bodyPr/>
          <a:lstStyle/>
          <a:p>
            <a:pPr algn="ctr" eaLnBrk="0" hangingPunct="0">
              <a:lnSpc>
                <a:spcPct val="80000"/>
              </a:lnSpc>
              <a:defRPr/>
            </a:pPr>
            <a:r>
              <a:rPr lang="en-US" sz="3200" b="0" dirty="0">
                <a:latin typeface="Calibri" pitchFamily="34" charset="0"/>
                <a:cs typeface="Calibri" pitchFamily="34" charset="0"/>
              </a:rPr>
              <a:t>In 1618, Virginia introduced the </a:t>
            </a:r>
            <a:r>
              <a:rPr lang="en-US" sz="3200" b="0" dirty="0">
                <a:solidFill>
                  <a:srgbClr val="0000CC"/>
                </a:solidFill>
                <a:effectLst>
                  <a:glow rad="101600">
                    <a:schemeClr val="accent1">
                      <a:satMod val="175000"/>
                      <a:alpha val="40000"/>
                    </a:schemeClr>
                  </a:glow>
                  <a:outerShdw blurRad="38100" dist="38100" dir="2700000" algn="tl">
                    <a:srgbClr val="000000">
                      <a:alpha val="43137"/>
                    </a:srgbClr>
                  </a:outerShdw>
                </a:effectLst>
                <a:latin typeface="Calibri" pitchFamily="34" charset="0"/>
                <a:cs typeface="Calibri" pitchFamily="34" charset="0"/>
              </a:rPr>
              <a:t>Headright System </a:t>
            </a:r>
            <a:r>
              <a:rPr lang="en-US" sz="3200" b="0" dirty="0">
                <a:latin typeface="Calibri" pitchFamily="34" charset="0"/>
                <a:cs typeface="Calibri" pitchFamily="34" charset="0"/>
              </a:rPr>
              <a:t>which </a:t>
            </a:r>
            <a:r>
              <a:rPr lang="en-US" sz="3200" b="0" dirty="0">
                <a:solidFill>
                  <a:srgbClr val="FF0000"/>
                </a:solidFill>
                <a:latin typeface="Calibri" pitchFamily="34" charset="0"/>
                <a:cs typeface="Calibri" pitchFamily="34" charset="0"/>
              </a:rPr>
              <a:t>gave </a:t>
            </a:r>
            <a:br>
              <a:rPr lang="en-US" sz="3200" b="0" dirty="0">
                <a:solidFill>
                  <a:srgbClr val="FF0000"/>
                </a:solidFill>
                <a:latin typeface="Calibri" pitchFamily="34" charset="0"/>
                <a:cs typeface="Calibri" pitchFamily="34" charset="0"/>
              </a:rPr>
            </a:br>
            <a:r>
              <a:rPr lang="en-US" sz="3200" b="0" dirty="0">
                <a:solidFill>
                  <a:srgbClr val="FF0000"/>
                </a:solidFill>
                <a:latin typeface="Calibri" pitchFamily="34" charset="0"/>
                <a:cs typeface="Calibri" pitchFamily="34" charset="0"/>
              </a:rPr>
              <a:t>50 acres to anyone who brought </a:t>
            </a:r>
            <a:br>
              <a:rPr lang="en-US" sz="3200" b="0" dirty="0">
                <a:solidFill>
                  <a:srgbClr val="FF0000"/>
                </a:solidFill>
                <a:latin typeface="Calibri" pitchFamily="34" charset="0"/>
                <a:cs typeface="Calibri" pitchFamily="34" charset="0"/>
              </a:rPr>
            </a:br>
            <a:r>
              <a:rPr lang="en-US" sz="3200" b="0" dirty="0">
                <a:solidFill>
                  <a:srgbClr val="FF0000"/>
                </a:solidFill>
                <a:latin typeface="Calibri" pitchFamily="34" charset="0"/>
                <a:cs typeface="Calibri" pitchFamily="34" charset="0"/>
              </a:rPr>
              <a:t>an indentured servant to America </a:t>
            </a:r>
          </a:p>
        </p:txBody>
      </p:sp>
      <p:sp>
        <p:nvSpPr>
          <p:cNvPr id="10" name="Rectangular Callout 15"/>
          <p:cNvSpPr>
            <a:spLocks noChangeArrowheads="1"/>
          </p:cNvSpPr>
          <p:nvPr/>
        </p:nvSpPr>
        <p:spPr bwMode="auto">
          <a:xfrm>
            <a:off x="6172200" y="3886200"/>
            <a:ext cx="2895600" cy="2743200"/>
          </a:xfrm>
          <a:prstGeom prst="wedgeRectCallout">
            <a:avLst>
              <a:gd name="adj1" fmla="val 8519"/>
              <a:gd name="adj2" fmla="val -28806"/>
            </a:avLst>
          </a:prstGeom>
          <a:solidFill>
            <a:srgbClr val="FFFFCC"/>
          </a:solidFill>
          <a:ln w="12700" algn="ctr">
            <a:solidFill>
              <a:schemeClr val="tx1"/>
            </a:solidFill>
            <a:round/>
            <a:headEnd/>
            <a:tailEnd/>
          </a:ln>
        </p:spPr>
        <p:txBody>
          <a:bodyPr/>
          <a:lstStyle/>
          <a:p>
            <a:pPr algn="ctr" eaLnBrk="0" hangingPunct="0">
              <a:lnSpc>
                <a:spcPct val="80000"/>
              </a:lnSpc>
            </a:pPr>
            <a:r>
              <a:rPr lang="en-US" sz="3200" b="0" dirty="0">
                <a:latin typeface="Calibri" pitchFamily="34" charset="0"/>
                <a:cs typeface="Calibri" pitchFamily="34" charset="0"/>
              </a:rPr>
              <a:t>Indentured servants were worked hard, treated badly, </a:t>
            </a:r>
            <a:br>
              <a:rPr lang="en-US" sz="3200" b="0" dirty="0">
                <a:latin typeface="Calibri" pitchFamily="34" charset="0"/>
                <a:cs typeface="Calibri" pitchFamily="34" charset="0"/>
              </a:rPr>
            </a:br>
            <a:r>
              <a:rPr lang="en-US" sz="3200" b="0" dirty="0">
                <a:latin typeface="Calibri" pitchFamily="34" charset="0"/>
                <a:cs typeface="Calibri" pitchFamily="34" charset="0"/>
              </a:rPr>
              <a:t>&amp; many died before their contracts</a:t>
            </a:r>
            <a:r>
              <a:rPr lang="en-US" sz="2000" b="0" dirty="0">
                <a:latin typeface="Calibri" pitchFamily="34" charset="0"/>
                <a:cs typeface="Calibri" pitchFamily="34" charset="0"/>
              </a:rPr>
              <a:t> </a:t>
            </a:r>
            <a:r>
              <a:rPr lang="en-US" sz="3200" b="0" dirty="0">
                <a:latin typeface="Calibri" pitchFamily="34" charset="0"/>
                <a:cs typeface="Calibri" pitchFamily="34" charset="0"/>
              </a:rPr>
              <a:t>ended</a:t>
            </a:r>
          </a:p>
        </p:txBody>
      </p:sp>
      <p:sp>
        <p:nvSpPr>
          <p:cNvPr id="11" name="Rectangular Callout 15"/>
          <p:cNvSpPr>
            <a:spLocks noChangeArrowheads="1"/>
          </p:cNvSpPr>
          <p:nvPr/>
        </p:nvSpPr>
        <p:spPr bwMode="auto">
          <a:xfrm>
            <a:off x="6172200" y="152400"/>
            <a:ext cx="2895600" cy="3581400"/>
          </a:xfrm>
          <a:prstGeom prst="wedgeRectCallout">
            <a:avLst>
              <a:gd name="adj1" fmla="val 8519"/>
              <a:gd name="adj2" fmla="val -28806"/>
            </a:avLst>
          </a:prstGeom>
          <a:solidFill>
            <a:srgbClr val="CCFFCC"/>
          </a:solidFill>
          <a:ln w="12700" algn="ctr">
            <a:solidFill>
              <a:schemeClr val="tx1"/>
            </a:solidFill>
            <a:round/>
            <a:headEnd/>
            <a:tailEnd/>
          </a:ln>
        </p:spPr>
        <p:txBody>
          <a:bodyPr/>
          <a:lstStyle/>
          <a:p>
            <a:pPr algn="ctr" eaLnBrk="0" hangingPunct="0">
              <a:lnSpc>
                <a:spcPct val="80000"/>
              </a:lnSpc>
            </a:pPr>
            <a:r>
              <a:rPr lang="en-US" sz="3200" b="0">
                <a:latin typeface="Calibri" pitchFamily="34" charset="0"/>
                <a:cs typeface="Calibri" pitchFamily="34" charset="0"/>
              </a:rPr>
              <a:t>The large population of poor people in Britain led thousands of people to immigrating as indentured servants</a:t>
            </a:r>
            <a:r>
              <a:rPr lang="en-US" b="0">
                <a:latin typeface="Calibri" pitchFamily="34" charset="0"/>
                <a:cs typeface="Calibri" pitchFamily="34" charset="0"/>
              </a:rPr>
              <a:t> </a:t>
            </a:r>
            <a:r>
              <a:rPr lang="en-US" sz="3200" b="0">
                <a:latin typeface="Calibri" pitchFamily="34" charset="0"/>
                <a:cs typeface="Calibri" pitchFamily="34" charset="0"/>
              </a:rPr>
              <a:t>by</a:t>
            </a:r>
            <a:r>
              <a:rPr lang="en-US" b="0">
                <a:latin typeface="Calibri" pitchFamily="34" charset="0"/>
                <a:cs typeface="Calibri" pitchFamily="34" charset="0"/>
              </a:rPr>
              <a:t> </a:t>
            </a:r>
            <a:r>
              <a:rPr lang="en-US" sz="3200" b="0">
                <a:latin typeface="Calibri" pitchFamily="34" charset="0"/>
                <a:cs typeface="Calibri" pitchFamily="34" charset="0"/>
              </a:rPr>
              <a:t>1700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13" descr="Photo of JAMESTOWN: SLAVERY, 1619. &#10;The introduction of black slavery into the American colonies at Jamestown, Virginia in August 1619, when a Dutch ship landed 14 men and 6 women from Guinea. Illustration by Howard Pyl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6200"/>
            <a:ext cx="4645025" cy="6681788"/>
          </a:xfrm>
          <a:prstGeom prst="rect">
            <a:avLst/>
          </a:prstGeom>
          <a:noFill/>
          <a:ln w="127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3315" name="Rectangular Callout 15"/>
          <p:cNvSpPr>
            <a:spLocks noChangeArrowheads="1"/>
          </p:cNvSpPr>
          <p:nvPr/>
        </p:nvSpPr>
        <p:spPr bwMode="auto">
          <a:xfrm>
            <a:off x="4797425" y="2971800"/>
            <a:ext cx="4270375" cy="3581400"/>
          </a:xfrm>
          <a:prstGeom prst="wedgeRectCallout">
            <a:avLst>
              <a:gd name="adj1" fmla="val 8519"/>
              <a:gd name="adj2" fmla="val -28806"/>
            </a:avLst>
          </a:prstGeom>
          <a:solidFill>
            <a:srgbClr val="CCCCFF"/>
          </a:solidFill>
          <a:ln w="12700" algn="ctr">
            <a:solidFill>
              <a:schemeClr val="tx1"/>
            </a:solidFill>
            <a:round/>
            <a:headEnd/>
            <a:tailEnd/>
          </a:ln>
        </p:spPr>
        <p:txBody>
          <a:bodyPr/>
          <a:lstStyle/>
          <a:p>
            <a:pPr algn="ctr" eaLnBrk="0" hangingPunct="0">
              <a:lnSpc>
                <a:spcPct val="80000"/>
              </a:lnSpc>
            </a:pPr>
            <a:r>
              <a:rPr lang="en-US" sz="3200" b="0" dirty="0">
                <a:latin typeface="Calibri" pitchFamily="34" charset="0"/>
                <a:cs typeface="Calibri" pitchFamily="34" charset="0"/>
              </a:rPr>
              <a:t>In the mid-1600s, fewer indentured servants came to America as the British economy improved; As a result, </a:t>
            </a:r>
            <a:r>
              <a:rPr lang="en-US" sz="3200" b="0" dirty="0">
                <a:solidFill>
                  <a:srgbClr val="FF0000"/>
                </a:solidFill>
                <a:latin typeface="Calibri" pitchFamily="34" charset="0"/>
                <a:cs typeface="Calibri" pitchFamily="34" charset="0"/>
              </a:rPr>
              <a:t>African slavery replaced indentured servitude as the dominant labor system in Virginia </a:t>
            </a:r>
          </a:p>
        </p:txBody>
      </p:sp>
      <p:sp>
        <p:nvSpPr>
          <p:cNvPr id="13316" name="Rectangular Callout 15"/>
          <p:cNvSpPr>
            <a:spLocks noChangeArrowheads="1"/>
          </p:cNvSpPr>
          <p:nvPr/>
        </p:nvSpPr>
        <p:spPr bwMode="auto">
          <a:xfrm>
            <a:off x="4797425" y="228600"/>
            <a:ext cx="4270375" cy="2438400"/>
          </a:xfrm>
          <a:prstGeom prst="wedgeRectCallout">
            <a:avLst>
              <a:gd name="adj1" fmla="val 8519"/>
              <a:gd name="adj2" fmla="val -28806"/>
            </a:avLst>
          </a:prstGeom>
          <a:solidFill>
            <a:srgbClr val="FFCC99"/>
          </a:solidFill>
          <a:ln w="12700" algn="ctr">
            <a:solidFill>
              <a:schemeClr val="tx1"/>
            </a:solidFill>
            <a:round/>
            <a:headEnd/>
            <a:tailEnd/>
          </a:ln>
        </p:spPr>
        <p:txBody>
          <a:bodyPr/>
          <a:lstStyle/>
          <a:p>
            <a:pPr algn="ctr" eaLnBrk="0" hangingPunct="0">
              <a:lnSpc>
                <a:spcPct val="80000"/>
              </a:lnSpc>
              <a:defRPr/>
            </a:pPr>
            <a:r>
              <a:rPr lang="en-US" sz="3200" b="0" dirty="0">
                <a:latin typeface="Calibri" pitchFamily="34" charset="0"/>
                <a:cs typeface="Calibri" pitchFamily="34" charset="0"/>
              </a:rPr>
              <a:t>In addition to indentured servants, Virginia landowners also used </a:t>
            </a:r>
            <a:r>
              <a:rPr lang="en-US" sz="3200" b="0" u="sng" dirty="0">
                <a:solidFill>
                  <a:srgbClr val="0000CC"/>
                </a:solidFill>
                <a:effectLst>
                  <a:glow rad="101600">
                    <a:schemeClr val="accent1">
                      <a:satMod val="175000"/>
                      <a:alpha val="40000"/>
                    </a:schemeClr>
                  </a:glow>
                  <a:outerShdw blurRad="38100" dist="38100" dir="2700000" algn="tl">
                    <a:srgbClr val="000000">
                      <a:alpha val="43137"/>
                    </a:srgbClr>
                  </a:outerShdw>
                </a:effectLst>
                <a:latin typeface="Calibri" pitchFamily="34" charset="0"/>
                <a:cs typeface="Calibri" pitchFamily="34" charset="0"/>
              </a:rPr>
              <a:t>African slaves</a:t>
            </a:r>
            <a:r>
              <a:rPr lang="en-US" sz="3200" b="0" dirty="0">
                <a:latin typeface="Calibri" pitchFamily="34" charset="0"/>
                <a:cs typeface="Calibri" pitchFamily="34" charset="0"/>
              </a:rPr>
              <a:t> who were </a:t>
            </a:r>
            <a:r>
              <a:rPr lang="en-US" sz="3200" b="0" dirty="0">
                <a:solidFill>
                  <a:srgbClr val="FF0000"/>
                </a:solidFill>
                <a:latin typeface="Calibri" pitchFamily="34" charset="0"/>
                <a:cs typeface="Calibri" pitchFamily="34" charset="0"/>
              </a:rPr>
              <a:t>first brought to Jamestown in 1619</a:t>
            </a:r>
          </a:p>
        </p:txBody>
      </p:sp>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en-US" smtClean="0"/>
          </a:p>
        </p:txBody>
      </p:sp>
      <p:sp>
        <p:nvSpPr>
          <p:cNvPr id="14339" name="Rectangular Callout 15"/>
          <p:cNvSpPr>
            <a:spLocks noChangeArrowheads="1"/>
          </p:cNvSpPr>
          <p:nvPr/>
        </p:nvSpPr>
        <p:spPr bwMode="auto">
          <a:xfrm>
            <a:off x="228600" y="6019800"/>
            <a:ext cx="8686800" cy="762000"/>
          </a:xfrm>
          <a:prstGeom prst="wedgeRectCallout">
            <a:avLst>
              <a:gd name="adj1" fmla="val 8519"/>
              <a:gd name="adj2" fmla="val -28806"/>
            </a:avLst>
          </a:prstGeom>
          <a:solidFill>
            <a:srgbClr val="CCCCFF"/>
          </a:solidFill>
          <a:ln w="12700" algn="ctr">
            <a:solidFill>
              <a:schemeClr val="tx1"/>
            </a:solidFill>
            <a:round/>
            <a:headEnd/>
            <a:tailEnd/>
          </a:ln>
        </p:spPr>
        <p:txBody>
          <a:bodyPr/>
          <a:lstStyle/>
          <a:p>
            <a:pPr algn="ctr" eaLnBrk="0" hangingPunct="0">
              <a:lnSpc>
                <a:spcPct val="75000"/>
              </a:lnSpc>
            </a:pPr>
            <a:r>
              <a:rPr lang="en-US" sz="3200" b="0" dirty="0">
                <a:latin typeface="Calibri" pitchFamily="34" charset="0"/>
                <a:cs typeface="Calibri" pitchFamily="34" charset="0"/>
              </a:rPr>
              <a:t>African slaves were </a:t>
            </a:r>
            <a:r>
              <a:rPr lang="en-US" sz="3200" b="0" dirty="0">
                <a:solidFill>
                  <a:srgbClr val="FF0000"/>
                </a:solidFill>
                <a:latin typeface="Calibri" pitchFamily="34" charset="0"/>
                <a:cs typeface="Calibri" pitchFamily="34" charset="0"/>
              </a:rPr>
              <a:t>transported from Africa to America</a:t>
            </a:r>
            <a:r>
              <a:rPr lang="en-US" sz="3200" b="0" dirty="0">
                <a:latin typeface="Calibri" pitchFamily="34" charset="0"/>
                <a:cs typeface="Calibri" pitchFamily="34" charset="0"/>
              </a:rPr>
              <a:t> on slave ships across the “</a:t>
            </a:r>
            <a:r>
              <a:rPr lang="en-US" sz="3200" b="0" u="sng" dirty="0">
                <a:latin typeface="Calibri" pitchFamily="34" charset="0"/>
                <a:cs typeface="Calibri" pitchFamily="34" charset="0"/>
              </a:rPr>
              <a:t>Middle Passage</a:t>
            </a:r>
            <a:r>
              <a:rPr lang="en-US" sz="3200" b="0" dirty="0">
                <a:latin typeface="Calibri" pitchFamily="34" charset="0"/>
                <a:cs typeface="Calibri" pitchFamily="34" charset="0"/>
              </a:rPr>
              <a:t>” </a:t>
            </a:r>
          </a:p>
        </p:txBody>
      </p:sp>
      <p:pic>
        <p:nvPicPr>
          <p:cNvPr id="14340" name="Picture 2" descr="http://wysinger.homestead.com/African_20slave_20trad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 y="-39688"/>
            <a:ext cx="7959725" cy="60229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ular Callout 15"/>
          <p:cNvSpPr>
            <a:spLocks noChangeArrowheads="1"/>
          </p:cNvSpPr>
          <p:nvPr/>
        </p:nvSpPr>
        <p:spPr bwMode="auto">
          <a:xfrm>
            <a:off x="152400" y="76200"/>
            <a:ext cx="5867400" cy="1600200"/>
          </a:xfrm>
          <a:prstGeom prst="wedgeRectCallout">
            <a:avLst>
              <a:gd name="adj1" fmla="val 8519"/>
              <a:gd name="adj2" fmla="val -28806"/>
            </a:avLst>
          </a:prstGeom>
          <a:solidFill>
            <a:srgbClr val="CDE6FF"/>
          </a:solidFill>
          <a:ln w="12700" algn="ctr">
            <a:solidFill>
              <a:schemeClr val="tx1"/>
            </a:solidFill>
            <a:round/>
            <a:headEnd/>
            <a:tailEnd/>
          </a:ln>
        </p:spPr>
        <p:txBody>
          <a:bodyPr/>
          <a:lstStyle/>
          <a:p>
            <a:pPr algn="ctr" eaLnBrk="0" hangingPunct="0">
              <a:lnSpc>
                <a:spcPct val="80000"/>
              </a:lnSpc>
              <a:defRPr/>
            </a:pPr>
            <a:r>
              <a:rPr lang="en-US" sz="3200" b="0" dirty="0" smtClean="0">
                <a:latin typeface="Calibri" pitchFamily="34" charset="0"/>
                <a:cs typeface="Calibri" pitchFamily="34" charset="0"/>
              </a:rPr>
              <a:t>The </a:t>
            </a:r>
            <a:r>
              <a:rPr lang="en-US" sz="3200" b="0" dirty="0" smtClean="0">
                <a:solidFill>
                  <a:srgbClr val="FF0000"/>
                </a:solidFill>
                <a:latin typeface="Calibri" pitchFamily="34" charset="0"/>
                <a:cs typeface="Calibri" pitchFamily="34" charset="0"/>
              </a:rPr>
              <a:t>Trans-Atlantic trade </a:t>
            </a:r>
            <a:r>
              <a:rPr lang="en-US" sz="3200" b="0" dirty="0" smtClean="0">
                <a:latin typeface="Calibri" pitchFamily="34" charset="0"/>
                <a:cs typeface="Calibri" pitchFamily="34" charset="0"/>
              </a:rPr>
              <a:t>route ran from </a:t>
            </a:r>
            <a:r>
              <a:rPr lang="en-US" sz="3200" b="0" u="sng" dirty="0" smtClean="0">
                <a:latin typeface="Calibri" pitchFamily="34" charset="0"/>
                <a:cs typeface="Calibri" pitchFamily="34" charset="0"/>
              </a:rPr>
              <a:t>Europe, to Africa, to the Caribbean and the Americas</a:t>
            </a:r>
            <a:endParaRPr lang="en-US" sz="3200" b="0" u="sng"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slaveship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8" name="Picture 2" descr="CoffinPosition"/>
          <p:cNvPicPr>
            <a:picLocks noChangeAspect="1" noChangeArrowheads="1"/>
          </p:cNvPicPr>
          <p:nvPr/>
        </p:nvPicPr>
        <p:blipFill>
          <a:blip r:embed="rId3" cstate="print">
            <a:lum bright="-6000"/>
            <a:extLst>
              <a:ext uri="{28A0092B-C50C-407E-A947-70E740481C1C}">
                <a14:useLocalDpi xmlns:a14="http://schemas.microsoft.com/office/drawing/2010/main"/>
              </a:ext>
            </a:extLst>
          </a:blip>
          <a:srcRect/>
          <a:stretch>
            <a:fillRect/>
          </a:stretch>
        </p:blipFill>
        <p:spPr bwMode="auto">
          <a:xfrm>
            <a:off x="0" y="617538"/>
            <a:ext cx="9144000" cy="624046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9940" name="Picture 4" descr="AfricansThrownOverboard"/>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9941" name="Text Box 5"/>
          <p:cNvSpPr txBox="1">
            <a:spLocks noChangeArrowheads="1"/>
          </p:cNvSpPr>
          <p:nvPr/>
        </p:nvSpPr>
        <p:spPr bwMode="auto">
          <a:xfrm>
            <a:off x="0" y="0"/>
            <a:ext cx="9144000" cy="6461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Arial" charset="0"/>
              </a:defRPr>
            </a:lvl1pPr>
            <a:lvl2pPr marL="742950" indent="-285750" eaLnBrk="0" hangingPunct="0">
              <a:defRPr b="1">
                <a:solidFill>
                  <a:schemeClr val="tx1"/>
                </a:solidFill>
                <a:latin typeface="Times New Roman" pitchFamily="18" charset="0"/>
                <a:cs typeface="Arial" charset="0"/>
              </a:defRPr>
            </a:lvl2pPr>
            <a:lvl3pPr marL="1143000" indent="-228600" eaLnBrk="0" hangingPunct="0">
              <a:defRPr b="1">
                <a:solidFill>
                  <a:schemeClr val="tx1"/>
                </a:solidFill>
                <a:latin typeface="Times New Roman" pitchFamily="18" charset="0"/>
                <a:cs typeface="Arial" charset="0"/>
              </a:defRPr>
            </a:lvl3pPr>
            <a:lvl4pPr marL="1600200" indent="-228600" eaLnBrk="0" hangingPunct="0">
              <a:defRPr b="1">
                <a:solidFill>
                  <a:schemeClr val="tx1"/>
                </a:solidFill>
                <a:latin typeface="Times New Roman" pitchFamily="18" charset="0"/>
                <a:cs typeface="Arial" charset="0"/>
              </a:defRPr>
            </a:lvl4pPr>
            <a:lvl5pPr marL="2057400" indent="-228600" eaLnBrk="0" hangingPunct="0">
              <a:defRPr b="1">
                <a:solidFill>
                  <a:schemeClr val="tx1"/>
                </a:solidFill>
                <a:latin typeface="Times New Roman" pitchFamily="18" charset="0"/>
                <a:cs typeface="Arial" charset="0"/>
              </a:defRPr>
            </a:lvl5pPr>
            <a:lvl6pPr marL="2514600" indent="-228600" eaLnBrk="0" fontAlgn="base" hangingPunct="0">
              <a:spcBef>
                <a:spcPct val="0"/>
              </a:spcBef>
              <a:spcAft>
                <a:spcPct val="0"/>
              </a:spcAft>
              <a:defRPr b="1">
                <a:solidFill>
                  <a:schemeClr val="tx1"/>
                </a:solidFill>
                <a:latin typeface="Times New Roman" pitchFamily="18" charset="0"/>
                <a:cs typeface="Arial" charset="0"/>
              </a:defRPr>
            </a:lvl6pPr>
            <a:lvl7pPr marL="2971800" indent="-228600" eaLnBrk="0" fontAlgn="base" hangingPunct="0">
              <a:spcBef>
                <a:spcPct val="0"/>
              </a:spcBef>
              <a:spcAft>
                <a:spcPct val="0"/>
              </a:spcAft>
              <a:defRPr b="1">
                <a:solidFill>
                  <a:schemeClr val="tx1"/>
                </a:solidFill>
                <a:latin typeface="Times New Roman" pitchFamily="18" charset="0"/>
                <a:cs typeface="Arial" charset="0"/>
              </a:defRPr>
            </a:lvl7pPr>
            <a:lvl8pPr marL="3429000" indent="-228600" eaLnBrk="0" fontAlgn="base" hangingPunct="0">
              <a:spcBef>
                <a:spcPct val="0"/>
              </a:spcBef>
              <a:spcAft>
                <a:spcPct val="0"/>
              </a:spcAft>
              <a:defRPr b="1">
                <a:solidFill>
                  <a:schemeClr val="tx1"/>
                </a:solidFill>
                <a:latin typeface="Times New Roman" pitchFamily="18" charset="0"/>
                <a:cs typeface="Arial" charset="0"/>
              </a:defRPr>
            </a:lvl8pPr>
            <a:lvl9pPr marL="3886200" indent="-228600" eaLnBrk="0" fontAlgn="base" hangingPunct="0">
              <a:spcBef>
                <a:spcPct val="0"/>
              </a:spcBef>
              <a:spcAft>
                <a:spcPct val="0"/>
              </a:spcAft>
              <a:defRPr b="1">
                <a:solidFill>
                  <a:schemeClr val="tx1"/>
                </a:solidFill>
                <a:latin typeface="Times New Roman" pitchFamily="18" charset="0"/>
                <a:cs typeface="Arial" charset="0"/>
              </a:defRPr>
            </a:lvl9pPr>
          </a:lstStyle>
          <a:p>
            <a:pPr algn="ctr" eaLnBrk="1" hangingPunct="1">
              <a:spcBef>
                <a:spcPct val="50000"/>
              </a:spcBef>
            </a:pPr>
            <a:r>
              <a:rPr lang="en-US" sz="3600" b="0">
                <a:latin typeface="Calibri" pitchFamily="34" charset="0"/>
              </a:rPr>
              <a:t>The “Coffin” Position Used Below Desk</a:t>
            </a:r>
          </a:p>
        </p:txBody>
      </p:sp>
      <p:sp>
        <p:nvSpPr>
          <p:cNvPr id="39942" name="Text Box 6"/>
          <p:cNvSpPr txBox="1">
            <a:spLocks noChangeArrowheads="1"/>
          </p:cNvSpPr>
          <p:nvPr/>
        </p:nvSpPr>
        <p:spPr bwMode="auto">
          <a:xfrm>
            <a:off x="0" y="0"/>
            <a:ext cx="9144000" cy="6461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Arial" charset="0"/>
              </a:defRPr>
            </a:lvl1pPr>
            <a:lvl2pPr marL="742950" indent="-285750" eaLnBrk="0" hangingPunct="0">
              <a:defRPr b="1">
                <a:solidFill>
                  <a:schemeClr val="tx1"/>
                </a:solidFill>
                <a:latin typeface="Times New Roman" pitchFamily="18" charset="0"/>
                <a:cs typeface="Arial" charset="0"/>
              </a:defRPr>
            </a:lvl2pPr>
            <a:lvl3pPr marL="1143000" indent="-228600" eaLnBrk="0" hangingPunct="0">
              <a:defRPr b="1">
                <a:solidFill>
                  <a:schemeClr val="tx1"/>
                </a:solidFill>
                <a:latin typeface="Times New Roman" pitchFamily="18" charset="0"/>
                <a:cs typeface="Arial" charset="0"/>
              </a:defRPr>
            </a:lvl3pPr>
            <a:lvl4pPr marL="1600200" indent="-228600" eaLnBrk="0" hangingPunct="0">
              <a:defRPr b="1">
                <a:solidFill>
                  <a:schemeClr val="tx1"/>
                </a:solidFill>
                <a:latin typeface="Times New Roman" pitchFamily="18" charset="0"/>
                <a:cs typeface="Arial" charset="0"/>
              </a:defRPr>
            </a:lvl4pPr>
            <a:lvl5pPr marL="2057400" indent="-228600" eaLnBrk="0" hangingPunct="0">
              <a:defRPr b="1">
                <a:solidFill>
                  <a:schemeClr val="tx1"/>
                </a:solidFill>
                <a:latin typeface="Times New Roman" pitchFamily="18" charset="0"/>
                <a:cs typeface="Arial" charset="0"/>
              </a:defRPr>
            </a:lvl5pPr>
            <a:lvl6pPr marL="2514600" indent="-228600" eaLnBrk="0" fontAlgn="base" hangingPunct="0">
              <a:spcBef>
                <a:spcPct val="0"/>
              </a:spcBef>
              <a:spcAft>
                <a:spcPct val="0"/>
              </a:spcAft>
              <a:defRPr b="1">
                <a:solidFill>
                  <a:schemeClr val="tx1"/>
                </a:solidFill>
                <a:latin typeface="Times New Roman" pitchFamily="18" charset="0"/>
                <a:cs typeface="Arial" charset="0"/>
              </a:defRPr>
            </a:lvl6pPr>
            <a:lvl7pPr marL="2971800" indent="-228600" eaLnBrk="0" fontAlgn="base" hangingPunct="0">
              <a:spcBef>
                <a:spcPct val="0"/>
              </a:spcBef>
              <a:spcAft>
                <a:spcPct val="0"/>
              </a:spcAft>
              <a:defRPr b="1">
                <a:solidFill>
                  <a:schemeClr val="tx1"/>
                </a:solidFill>
                <a:latin typeface="Times New Roman" pitchFamily="18" charset="0"/>
                <a:cs typeface="Arial" charset="0"/>
              </a:defRPr>
            </a:lvl7pPr>
            <a:lvl8pPr marL="3429000" indent="-228600" eaLnBrk="0" fontAlgn="base" hangingPunct="0">
              <a:spcBef>
                <a:spcPct val="0"/>
              </a:spcBef>
              <a:spcAft>
                <a:spcPct val="0"/>
              </a:spcAft>
              <a:defRPr b="1">
                <a:solidFill>
                  <a:schemeClr val="tx1"/>
                </a:solidFill>
                <a:latin typeface="Times New Roman" pitchFamily="18" charset="0"/>
                <a:cs typeface="Arial" charset="0"/>
              </a:defRPr>
            </a:lvl8pPr>
            <a:lvl9pPr marL="3886200" indent="-228600" eaLnBrk="0" fontAlgn="base" hangingPunct="0">
              <a:spcBef>
                <a:spcPct val="0"/>
              </a:spcBef>
              <a:spcAft>
                <a:spcPct val="0"/>
              </a:spcAft>
              <a:defRPr b="1">
                <a:solidFill>
                  <a:schemeClr val="tx1"/>
                </a:solidFill>
                <a:latin typeface="Times New Roman" pitchFamily="18" charset="0"/>
                <a:cs typeface="Arial" charset="0"/>
              </a:defRPr>
            </a:lvl9pPr>
          </a:lstStyle>
          <a:p>
            <a:pPr algn="ctr" eaLnBrk="1" hangingPunct="1">
              <a:spcBef>
                <a:spcPct val="50000"/>
              </a:spcBef>
            </a:pPr>
            <a:r>
              <a:rPr lang="en-US" sz="3600" b="0">
                <a:latin typeface="Calibri" pitchFamily="34" charset="0"/>
              </a:rPr>
              <a:t>African Captives Being Thrown Overboard</a:t>
            </a:r>
          </a:p>
        </p:txBody>
      </p:sp>
      <p:pic>
        <p:nvPicPr>
          <p:cNvPr id="77826" name="Picture 2" descr="http://www.richmondneighborhoods.org/news/images/SlaveAuction.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6858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0" y="0"/>
            <a:ext cx="9144000" cy="6461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Arial" charset="0"/>
              </a:defRPr>
            </a:lvl1pPr>
            <a:lvl2pPr marL="742950" indent="-285750" eaLnBrk="0" hangingPunct="0">
              <a:defRPr b="1">
                <a:solidFill>
                  <a:schemeClr val="tx1"/>
                </a:solidFill>
                <a:latin typeface="Times New Roman" pitchFamily="18" charset="0"/>
                <a:cs typeface="Arial" charset="0"/>
              </a:defRPr>
            </a:lvl2pPr>
            <a:lvl3pPr marL="1143000" indent="-228600" eaLnBrk="0" hangingPunct="0">
              <a:defRPr b="1">
                <a:solidFill>
                  <a:schemeClr val="tx1"/>
                </a:solidFill>
                <a:latin typeface="Times New Roman" pitchFamily="18" charset="0"/>
                <a:cs typeface="Arial" charset="0"/>
              </a:defRPr>
            </a:lvl3pPr>
            <a:lvl4pPr marL="1600200" indent="-228600" eaLnBrk="0" hangingPunct="0">
              <a:defRPr b="1">
                <a:solidFill>
                  <a:schemeClr val="tx1"/>
                </a:solidFill>
                <a:latin typeface="Times New Roman" pitchFamily="18" charset="0"/>
                <a:cs typeface="Arial" charset="0"/>
              </a:defRPr>
            </a:lvl4pPr>
            <a:lvl5pPr marL="2057400" indent="-228600" eaLnBrk="0" hangingPunct="0">
              <a:defRPr b="1">
                <a:solidFill>
                  <a:schemeClr val="tx1"/>
                </a:solidFill>
                <a:latin typeface="Times New Roman" pitchFamily="18" charset="0"/>
                <a:cs typeface="Arial" charset="0"/>
              </a:defRPr>
            </a:lvl5pPr>
            <a:lvl6pPr marL="2514600" indent="-228600" eaLnBrk="0" fontAlgn="base" hangingPunct="0">
              <a:spcBef>
                <a:spcPct val="0"/>
              </a:spcBef>
              <a:spcAft>
                <a:spcPct val="0"/>
              </a:spcAft>
              <a:defRPr b="1">
                <a:solidFill>
                  <a:schemeClr val="tx1"/>
                </a:solidFill>
                <a:latin typeface="Times New Roman" pitchFamily="18" charset="0"/>
                <a:cs typeface="Arial" charset="0"/>
              </a:defRPr>
            </a:lvl6pPr>
            <a:lvl7pPr marL="2971800" indent="-228600" eaLnBrk="0" fontAlgn="base" hangingPunct="0">
              <a:spcBef>
                <a:spcPct val="0"/>
              </a:spcBef>
              <a:spcAft>
                <a:spcPct val="0"/>
              </a:spcAft>
              <a:defRPr b="1">
                <a:solidFill>
                  <a:schemeClr val="tx1"/>
                </a:solidFill>
                <a:latin typeface="Times New Roman" pitchFamily="18" charset="0"/>
                <a:cs typeface="Arial" charset="0"/>
              </a:defRPr>
            </a:lvl7pPr>
            <a:lvl8pPr marL="3429000" indent="-228600" eaLnBrk="0" fontAlgn="base" hangingPunct="0">
              <a:spcBef>
                <a:spcPct val="0"/>
              </a:spcBef>
              <a:spcAft>
                <a:spcPct val="0"/>
              </a:spcAft>
              <a:defRPr b="1">
                <a:solidFill>
                  <a:schemeClr val="tx1"/>
                </a:solidFill>
                <a:latin typeface="Times New Roman" pitchFamily="18" charset="0"/>
                <a:cs typeface="Arial" charset="0"/>
              </a:defRPr>
            </a:lvl8pPr>
            <a:lvl9pPr marL="3886200" indent="-228600" eaLnBrk="0" fontAlgn="base" hangingPunct="0">
              <a:spcBef>
                <a:spcPct val="0"/>
              </a:spcBef>
              <a:spcAft>
                <a:spcPct val="0"/>
              </a:spcAft>
              <a:defRPr b="1">
                <a:solidFill>
                  <a:schemeClr val="tx1"/>
                </a:solidFill>
                <a:latin typeface="Times New Roman" pitchFamily="18" charset="0"/>
                <a:cs typeface="Arial" charset="0"/>
              </a:defRPr>
            </a:lvl9pPr>
          </a:lstStyle>
          <a:p>
            <a:pPr algn="ctr" eaLnBrk="1" hangingPunct="1">
              <a:spcBef>
                <a:spcPct val="50000"/>
              </a:spcBef>
            </a:pPr>
            <a:r>
              <a:rPr lang="en-US" sz="3600" b="0">
                <a:latin typeface="Calibri" pitchFamily="34" charset="0"/>
              </a:rPr>
              <a:t>Slave auction upon arrival in America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fade">
                                      <p:cBhvr>
                                        <p:cTn id="7" dur="500"/>
                                        <p:tgtEl>
                                          <p:spTgt spid="399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941"/>
                                        </p:tgtEl>
                                        <p:attrNameLst>
                                          <p:attrName>style.visibility</p:attrName>
                                        </p:attrNameLst>
                                      </p:cBhvr>
                                      <p:to>
                                        <p:strVal val="visible"/>
                                      </p:to>
                                    </p:set>
                                    <p:animEffect transition="in" filter="fade">
                                      <p:cBhvr>
                                        <p:cTn id="10" dur="500"/>
                                        <p:tgtEl>
                                          <p:spTgt spid="3994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9940"/>
                                        </p:tgtEl>
                                        <p:attrNameLst>
                                          <p:attrName>style.visibility</p:attrName>
                                        </p:attrNameLst>
                                      </p:cBhvr>
                                      <p:to>
                                        <p:strVal val="visible"/>
                                      </p:to>
                                    </p:set>
                                    <p:animEffect transition="in" filter="fade">
                                      <p:cBhvr>
                                        <p:cTn id="15" dur="500"/>
                                        <p:tgtEl>
                                          <p:spTgt spid="3994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9942"/>
                                        </p:tgtEl>
                                        <p:attrNameLst>
                                          <p:attrName>style.visibility</p:attrName>
                                        </p:attrNameLst>
                                      </p:cBhvr>
                                      <p:to>
                                        <p:strVal val="visible"/>
                                      </p:to>
                                    </p:set>
                                    <p:animEffect transition="in" filter="fade">
                                      <p:cBhvr>
                                        <p:cTn id="18" dur="500"/>
                                        <p:tgtEl>
                                          <p:spTgt spid="3994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77826"/>
                                        </p:tgtEl>
                                        <p:attrNameLst>
                                          <p:attrName>style.visibility</p:attrName>
                                        </p:attrNameLst>
                                      </p:cBhvr>
                                      <p:to>
                                        <p:strVal val="visible"/>
                                      </p:to>
                                    </p:set>
                                    <p:animEffect transition="in" filter="fade">
                                      <p:cBhvr>
                                        <p:cTn id="23" dur="500"/>
                                        <p:tgtEl>
                                          <p:spTgt spid="778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2"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6" descr="304690_m_03_05"/>
          <p:cNvPicPr>
            <a:picLocks noChangeAspect="1" noChangeArrowheads="1"/>
          </p:cNvPicPr>
          <p:nvPr/>
        </p:nvPicPr>
        <p:blipFill>
          <a:blip r:embed="rId2" cstate="email">
            <a:lum bright="-12000" contrast="12000"/>
            <a:extLst>
              <a:ext uri="{28A0092B-C50C-407E-A947-70E740481C1C}">
                <a14:useLocalDpi xmlns:a14="http://schemas.microsoft.com/office/drawing/2010/main"/>
              </a:ext>
            </a:extLst>
          </a:blip>
          <a:srcRect l="-2197" r="2" b="8121"/>
          <a:stretch>
            <a:fillRect/>
          </a:stretch>
        </p:blipFill>
        <p:spPr bwMode="auto">
          <a:xfrm>
            <a:off x="-50800" y="1524000"/>
            <a:ext cx="46228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 name="Picture 5" descr="21773"/>
          <p:cNvPicPr>
            <a:picLocks noChangeAspect="1" noChangeArrowheads="1"/>
          </p:cNvPicPr>
          <p:nvPr/>
        </p:nvPicPr>
        <p:blipFill>
          <a:blip r:embed="rId3" cstate="email">
            <a:extLst>
              <a:ext uri="{28A0092B-C50C-407E-A947-70E740481C1C}">
                <a14:useLocalDpi xmlns:a14="http://schemas.microsoft.com/office/drawing/2010/main"/>
              </a:ext>
            </a:extLst>
          </a:blip>
          <a:srcRect t="-168"/>
          <a:stretch>
            <a:fillRect/>
          </a:stretch>
        </p:blipFill>
        <p:spPr bwMode="auto">
          <a:xfrm>
            <a:off x="4648200" y="1524000"/>
            <a:ext cx="44608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7412" name="Rectangular Callout 7"/>
          <p:cNvSpPr>
            <a:spLocks noChangeArrowheads="1"/>
          </p:cNvSpPr>
          <p:nvPr/>
        </p:nvSpPr>
        <p:spPr bwMode="auto">
          <a:xfrm>
            <a:off x="152400" y="152400"/>
            <a:ext cx="8761413" cy="1274763"/>
          </a:xfrm>
          <a:prstGeom prst="wedgeRectCallout">
            <a:avLst>
              <a:gd name="adj1" fmla="val 6343"/>
              <a:gd name="adj2" fmla="val -19676"/>
            </a:avLst>
          </a:prstGeom>
          <a:solidFill>
            <a:srgbClr val="CCFFCC"/>
          </a:solidFill>
          <a:ln w="12700" algn="ctr">
            <a:solidFill>
              <a:schemeClr val="tx1"/>
            </a:solidFill>
            <a:round/>
            <a:headEnd/>
            <a:tailEnd/>
          </a:ln>
        </p:spPr>
        <p:txBody>
          <a:bodyPr>
            <a:spAutoFit/>
          </a:bodyPr>
          <a:lstStyle/>
          <a:p>
            <a:pPr algn="ctr" eaLnBrk="0" hangingPunct="0">
              <a:lnSpc>
                <a:spcPct val="80000"/>
              </a:lnSpc>
            </a:pPr>
            <a:r>
              <a:rPr lang="en-US" sz="3200" u="sng" dirty="0">
                <a:latin typeface="Calibri" pitchFamily="34" charset="0"/>
                <a:cs typeface="Calibri" pitchFamily="34" charset="0"/>
              </a:rPr>
              <a:t>Quick discussion</a:t>
            </a:r>
            <a:r>
              <a:rPr lang="en-US" sz="3200" dirty="0">
                <a:latin typeface="Calibri" pitchFamily="34" charset="0"/>
                <a:cs typeface="Calibri" pitchFamily="34" charset="0"/>
              </a:rPr>
              <a:t>:  </a:t>
            </a:r>
            <a:r>
              <a:rPr lang="en-US" sz="3200" b="0" dirty="0">
                <a:latin typeface="Calibri" pitchFamily="34" charset="0"/>
                <a:cs typeface="Calibri" pitchFamily="34" charset="0"/>
              </a:rPr>
              <a:t>As the Virginia colony grew, </a:t>
            </a:r>
            <a:br>
              <a:rPr lang="en-US" sz="3200" b="0" dirty="0">
                <a:latin typeface="Calibri" pitchFamily="34" charset="0"/>
                <a:cs typeface="Calibri" pitchFamily="34" charset="0"/>
              </a:rPr>
            </a:br>
            <a:r>
              <a:rPr lang="en-US" sz="3200" b="0" dirty="0">
                <a:latin typeface="Calibri" pitchFamily="34" charset="0"/>
                <a:cs typeface="Calibri" pitchFamily="34" charset="0"/>
              </a:rPr>
              <a:t>it needed government. What do you think the colonial government looked like? Who had power?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ular Callout 5"/>
          <p:cNvSpPr>
            <a:spLocks noChangeArrowheads="1"/>
          </p:cNvSpPr>
          <p:nvPr/>
        </p:nvSpPr>
        <p:spPr bwMode="auto">
          <a:xfrm>
            <a:off x="76200" y="152400"/>
            <a:ext cx="4724400" cy="1981200"/>
          </a:xfrm>
          <a:prstGeom prst="wedgeRectCallout">
            <a:avLst>
              <a:gd name="adj1" fmla="val 6343"/>
              <a:gd name="adj2" fmla="val -19676"/>
            </a:avLst>
          </a:prstGeom>
          <a:solidFill>
            <a:srgbClr val="CDE6FF"/>
          </a:solidFill>
          <a:ln w="12700" algn="ctr">
            <a:solidFill>
              <a:schemeClr val="tx1"/>
            </a:solidFill>
            <a:round/>
            <a:headEnd/>
            <a:tailEnd/>
          </a:ln>
        </p:spPr>
        <p:txBody>
          <a:bodyPr/>
          <a:lstStyle/>
          <a:p>
            <a:pPr algn="ctr" eaLnBrk="0" hangingPunct="0">
              <a:lnSpc>
                <a:spcPct val="80000"/>
              </a:lnSpc>
            </a:pPr>
            <a:r>
              <a:rPr lang="en-US" sz="3200" b="0">
                <a:latin typeface="Calibri" pitchFamily="34" charset="0"/>
                <a:cs typeface="Calibri" pitchFamily="34" charset="0"/>
              </a:rPr>
              <a:t>Virginia colonists needed laws to maintain order but the British government was thousands of miles across the Atlantic Ocean </a:t>
            </a:r>
          </a:p>
        </p:txBody>
      </p:sp>
      <p:sp>
        <p:nvSpPr>
          <p:cNvPr id="18435" name="Rectangular Callout 5"/>
          <p:cNvSpPr>
            <a:spLocks noChangeArrowheads="1"/>
          </p:cNvSpPr>
          <p:nvPr/>
        </p:nvSpPr>
        <p:spPr bwMode="auto">
          <a:xfrm>
            <a:off x="4876800" y="152400"/>
            <a:ext cx="4191000" cy="1981200"/>
          </a:xfrm>
          <a:prstGeom prst="wedgeRectCallout">
            <a:avLst>
              <a:gd name="adj1" fmla="val -1798"/>
              <a:gd name="adj2" fmla="val 301"/>
            </a:avLst>
          </a:prstGeom>
          <a:solidFill>
            <a:srgbClr val="FFFFCC"/>
          </a:solidFill>
          <a:ln w="12700" algn="ctr">
            <a:solidFill>
              <a:schemeClr val="tx1"/>
            </a:solidFill>
            <a:round/>
            <a:headEnd/>
            <a:tailEnd/>
          </a:ln>
        </p:spPr>
        <p:txBody>
          <a:bodyPr/>
          <a:lstStyle/>
          <a:p>
            <a:pPr algn="ctr" eaLnBrk="0" hangingPunct="0">
              <a:lnSpc>
                <a:spcPct val="80000"/>
              </a:lnSpc>
              <a:defRPr/>
            </a:pPr>
            <a:r>
              <a:rPr lang="en-US" sz="3200" b="0" dirty="0">
                <a:latin typeface="Calibri" pitchFamily="34" charset="0"/>
                <a:cs typeface="Calibri" pitchFamily="34" charset="0"/>
              </a:rPr>
              <a:t>In 1619, Virginians formed the </a:t>
            </a:r>
            <a:r>
              <a:rPr lang="en-US" sz="3200" b="0" u="sng" dirty="0">
                <a:solidFill>
                  <a:srgbClr val="0000CC"/>
                </a:solidFill>
                <a:effectLst>
                  <a:glow rad="101600">
                    <a:schemeClr val="accent1">
                      <a:satMod val="175000"/>
                      <a:alpha val="40000"/>
                    </a:schemeClr>
                  </a:glow>
                  <a:outerShdw blurRad="38100" dist="38100" dir="2700000" algn="tl">
                    <a:srgbClr val="000000">
                      <a:alpha val="43137"/>
                    </a:srgbClr>
                  </a:outerShdw>
                </a:effectLst>
                <a:latin typeface="Calibri" pitchFamily="34" charset="0"/>
                <a:cs typeface="Calibri" pitchFamily="34" charset="0"/>
              </a:rPr>
              <a:t>House of Burgesses</a:t>
            </a:r>
            <a:r>
              <a:rPr lang="en-US" sz="3200" b="0" dirty="0">
                <a:latin typeface="Calibri" pitchFamily="34" charset="0"/>
                <a:cs typeface="Calibri" pitchFamily="34" charset="0"/>
              </a:rPr>
              <a:t> which was the </a:t>
            </a:r>
            <a:r>
              <a:rPr lang="en-US" sz="3200" b="0" dirty="0">
                <a:solidFill>
                  <a:srgbClr val="FF0000"/>
                </a:solidFill>
                <a:latin typeface="Calibri" pitchFamily="34" charset="0"/>
                <a:cs typeface="Calibri" pitchFamily="34" charset="0"/>
              </a:rPr>
              <a:t>first legislative assembly in America  </a:t>
            </a:r>
          </a:p>
        </p:txBody>
      </p:sp>
      <p:pic>
        <p:nvPicPr>
          <p:cNvPr id="7" name="Picture 2" descr="The Capitol"/>
          <p:cNvPicPr>
            <a:picLocks noChangeAspect="1" noChangeArrowheads="1"/>
          </p:cNvPicPr>
          <p:nvPr/>
        </p:nvPicPr>
        <p:blipFill>
          <a:blip r:embed="rId2" cstate="email">
            <a:lum bright="12000"/>
            <a:extLst>
              <a:ext uri="{28A0092B-C50C-407E-A947-70E740481C1C}">
                <a14:useLocalDpi xmlns:a14="http://schemas.microsoft.com/office/drawing/2010/main"/>
              </a:ext>
            </a:extLst>
          </a:blip>
          <a:srcRect/>
          <a:stretch>
            <a:fillRect/>
          </a:stretch>
        </p:blipFill>
        <p:spPr bwMode="auto">
          <a:xfrm>
            <a:off x="95250" y="2438400"/>
            <a:ext cx="4248150"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descr="Photo of COLONIAL ASSEMBLY, 1619. &#10;A representation of the first colonial assembly in Virginia in 1619: colored engraving, English, 19th centur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95800" y="2438400"/>
            <a:ext cx="4713288"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5"/>
          <p:cNvSpPr>
            <a:spLocks noChangeArrowheads="1"/>
          </p:cNvSpPr>
          <p:nvPr/>
        </p:nvSpPr>
        <p:spPr bwMode="auto">
          <a:xfrm>
            <a:off x="152400" y="3048000"/>
            <a:ext cx="4191000" cy="2819400"/>
          </a:xfrm>
          <a:prstGeom prst="wedgeRectCallout">
            <a:avLst>
              <a:gd name="adj1" fmla="val 24421"/>
              <a:gd name="adj2" fmla="val 36347"/>
            </a:avLst>
          </a:prstGeom>
          <a:solidFill>
            <a:srgbClr val="FFCC99"/>
          </a:solidFill>
          <a:ln w="12700">
            <a:solidFill>
              <a:schemeClr val="tx1"/>
            </a:solidFill>
            <a:miter lim="800000"/>
            <a:headEnd/>
            <a:tailEnd/>
          </a:ln>
        </p:spPr>
        <p:txBody>
          <a:bodyPr/>
          <a:lstStyle/>
          <a:p>
            <a:pPr algn="ctr" eaLnBrk="0" hangingPunct="0">
              <a:lnSpc>
                <a:spcPct val="80000"/>
              </a:lnSpc>
            </a:pPr>
            <a:r>
              <a:rPr lang="en-US" sz="3200" b="0">
                <a:latin typeface="Calibri" pitchFamily="34" charset="0"/>
                <a:cs typeface="Calibri" pitchFamily="34" charset="0"/>
              </a:rPr>
              <a:t>Virginia was a </a:t>
            </a:r>
            <a:br>
              <a:rPr lang="en-US" sz="3200" b="0">
                <a:latin typeface="Calibri" pitchFamily="34" charset="0"/>
                <a:cs typeface="Calibri" pitchFamily="34" charset="0"/>
              </a:rPr>
            </a:br>
            <a:r>
              <a:rPr lang="en-US" sz="3200" b="0">
                <a:latin typeface="Calibri" pitchFamily="34" charset="0"/>
                <a:cs typeface="Calibri" pitchFamily="34" charset="0"/>
              </a:rPr>
              <a:t>royal colony so it had a governor chosen by the king, but the House of Burgesses made the important decisions regarding taxes &amp; laws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ular Callout 5"/>
          <p:cNvSpPr>
            <a:spLocks noChangeArrowheads="1"/>
          </p:cNvSpPr>
          <p:nvPr/>
        </p:nvSpPr>
        <p:spPr bwMode="auto">
          <a:xfrm>
            <a:off x="152400" y="76200"/>
            <a:ext cx="8839200" cy="1219200"/>
          </a:xfrm>
          <a:prstGeom prst="wedgeRectCallout">
            <a:avLst>
              <a:gd name="adj1" fmla="val 6343"/>
              <a:gd name="adj2" fmla="val -19676"/>
            </a:avLst>
          </a:prstGeom>
          <a:solidFill>
            <a:srgbClr val="CCFFCC"/>
          </a:solidFill>
          <a:ln w="12700" algn="ctr">
            <a:solidFill>
              <a:schemeClr val="tx1"/>
            </a:solidFill>
            <a:round/>
            <a:headEnd/>
            <a:tailEnd/>
          </a:ln>
        </p:spPr>
        <p:txBody>
          <a:bodyPr/>
          <a:lstStyle/>
          <a:p>
            <a:pPr algn="ctr" eaLnBrk="0" hangingPunct="0">
              <a:lnSpc>
                <a:spcPct val="80000"/>
              </a:lnSpc>
            </a:pPr>
            <a:r>
              <a:rPr lang="en-US" sz="3200" b="0" dirty="0">
                <a:latin typeface="Calibri" pitchFamily="34" charset="0"/>
                <a:cs typeface="Calibri" pitchFamily="34" charset="0"/>
              </a:rPr>
              <a:t>Even though the leaders of the House of Burgesses were elected, they were </a:t>
            </a:r>
            <a:r>
              <a:rPr lang="en-US" sz="3200" b="0" dirty="0">
                <a:solidFill>
                  <a:srgbClr val="FF0000"/>
                </a:solidFill>
                <a:latin typeface="Calibri" pitchFamily="34" charset="0"/>
                <a:cs typeface="Calibri" pitchFamily="34" charset="0"/>
              </a:rPr>
              <a:t>rich planters who did not always represent the poor farmers of the colony </a:t>
            </a:r>
          </a:p>
        </p:txBody>
      </p:sp>
      <p:sp>
        <p:nvSpPr>
          <p:cNvPr id="19459" name="Rectangular Callout 5"/>
          <p:cNvSpPr>
            <a:spLocks noChangeArrowheads="1"/>
          </p:cNvSpPr>
          <p:nvPr/>
        </p:nvSpPr>
        <p:spPr bwMode="auto">
          <a:xfrm>
            <a:off x="76200" y="1447800"/>
            <a:ext cx="4343400" cy="1981200"/>
          </a:xfrm>
          <a:prstGeom prst="wedgeRectCallout">
            <a:avLst>
              <a:gd name="adj1" fmla="val 6343"/>
              <a:gd name="adj2" fmla="val -19676"/>
            </a:avLst>
          </a:prstGeom>
          <a:solidFill>
            <a:srgbClr val="FFCCCC"/>
          </a:solidFill>
          <a:ln w="12700" algn="ctr">
            <a:solidFill>
              <a:schemeClr val="tx1"/>
            </a:solidFill>
            <a:round/>
            <a:headEnd/>
            <a:tailEnd/>
          </a:ln>
        </p:spPr>
        <p:txBody>
          <a:bodyPr/>
          <a:lstStyle/>
          <a:p>
            <a:pPr algn="ctr" eaLnBrk="0" hangingPunct="0">
              <a:lnSpc>
                <a:spcPct val="80000"/>
              </a:lnSpc>
            </a:pPr>
            <a:r>
              <a:rPr lang="en-US" sz="3200" b="0">
                <a:latin typeface="Calibri" pitchFamily="34" charset="0"/>
                <a:cs typeface="Calibri" pitchFamily="34" charset="0"/>
              </a:rPr>
              <a:t>Former indentured servants in western Virginia suffered from low tobacco prices &amp; frequent Indian attacks</a:t>
            </a:r>
          </a:p>
        </p:txBody>
      </p:sp>
      <p:sp>
        <p:nvSpPr>
          <p:cNvPr id="19460" name="Rectangular Callout 9"/>
          <p:cNvSpPr>
            <a:spLocks noChangeArrowheads="1"/>
          </p:cNvSpPr>
          <p:nvPr/>
        </p:nvSpPr>
        <p:spPr bwMode="auto">
          <a:xfrm>
            <a:off x="76200" y="3505200"/>
            <a:ext cx="4343400" cy="1981200"/>
          </a:xfrm>
          <a:prstGeom prst="wedgeRectCallout">
            <a:avLst>
              <a:gd name="adj1" fmla="val 6343"/>
              <a:gd name="adj2" fmla="val -19676"/>
            </a:avLst>
          </a:prstGeom>
          <a:solidFill>
            <a:srgbClr val="CDE6FF"/>
          </a:solidFill>
          <a:ln w="12700" algn="ctr">
            <a:solidFill>
              <a:schemeClr val="tx1"/>
            </a:solidFill>
            <a:round/>
            <a:headEnd/>
            <a:tailEnd/>
          </a:ln>
        </p:spPr>
        <p:txBody>
          <a:bodyPr/>
          <a:lstStyle/>
          <a:p>
            <a:pPr algn="ctr" eaLnBrk="0" hangingPunct="0">
              <a:lnSpc>
                <a:spcPct val="80000"/>
              </a:lnSpc>
            </a:pPr>
            <a:r>
              <a:rPr lang="en-US" sz="3200" b="0" dirty="0">
                <a:latin typeface="Calibri" pitchFamily="34" charset="0"/>
                <a:cs typeface="Calibri" pitchFamily="34" charset="0"/>
              </a:rPr>
              <a:t>Poor farmers, led by </a:t>
            </a:r>
            <a:r>
              <a:rPr lang="en-US" sz="3200" b="0" u="sng" dirty="0">
                <a:latin typeface="Calibri" pitchFamily="34" charset="0"/>
                <a:cs typeface="Calibri" pitchFamily="34" charset="0"/>
              </a:rPr>
              <a:t>Nathaniel Bacon</a:t>
            </a:r>
            <a:r>
              <a:rPr lang="en-US" sz="3200" b="0" dirty="0">
                <a:latin typeface="Calibri" pitchFamily="34" charset="0"/>
                <a:cs typeface="Calibri" pitchFamily="34" charset="0"/>
              </a:rPr>
              <a:t>, </a:t>
            </a:r>
            <a:r>
              <a:rPr lang="en-US" sz="3200" b="0" dirty="0">
                <a:solidFill>
                  <a:srgbClr val="FF0000"/>
                </a:solidFill>
                <a:latin typeface="Calibri" pitchFamily="34" charset="0"/>
                <a:cs typeface="Calibri" pitchFamily="34" charset="0"/>
              </a:rPr>
              <a:t>blamed Virginia’s governor </a:t>
            </a:r>
            <a:r>
              <a:rPr lang="en-US" sz="3200" b="0" dirty="0">
                <a:latin typeface="Calibri" pitchFamily="34" charset="0"/>
                <a:cs typeface="Calibri" pitchFamily="34" charset="0"/>
              </a:rPr>
              <a:t>for not protecting them &amp; started a rebellion</a:t>
            </a:r>
          </a:p>
        </p:txBody>
      </p:sp>
      <p:pic>
        <p:nvPicPr>
          <p:cNvPr id="19461" name="Picture 3" descr="Photo of BACON'S REBELLION, 1676. &#10;Nathaniel Bacon confronts Governor William Berkeley (right) at Jamestown, Virginia, in June 1676, demanding a commission to lead a militia against local Indian tribes. Wood engraving, late 19th centur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1428750"/>
            <a:ext cx="45720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15" name="Picture 6" descr="Photo of JAMESTOWN: N. BACON, 1676. &#10;Nathaniel Bacon (center) and his followers at the burning of Jamestown, Virginia, on 19 September 1676: illustration by Howard Pyl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1447800"/>
            <a:ext cx="4454525" cy="5334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7" descr="Photo of JAMESTOWN: BURNING, 1676. &#10;Nathaniel Bacon and his followers burning Jamestown, Virginia, on 19 September 167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48200" y="1409700"/>
            <a:ext cx="4419600" cy="634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8" name="Rectangular Callout 17"/>
          <p:cNvSpPr>
            <a:spLocks noChangeArrowheads="1"/>
          </p:cNvSpPr>
          <p:nvPr/>
        </p:nvSpPr>
        <p:spPr bwMode="auto">
          <a:xfrm>
            <a:off x="152400" y="5562600"/>
            <a:ext cx="8839200" cy="1219200"/>
          </a:xfrm>
          <a:prstGeom prst="wedgeRectCallout">
            <a:avLst>
              <a:gd name="adj1" fmla="val 6343"/>
              <a:gd name="adj2" fmla="val -19676"/>
            </a:avLst>
          </a:prstGeom>
          <a:solidFill>
            <a:srgbClr val="FFFFCC"/>
          </a:solidFill>
          <a:ln w="12700" algn="ctr">
            <a:solidFill>
              <a:schemeClr val="tx1"/>
            </a:solidFill>
            <a:round/>
            <a:headEnd/>
            <a:tailEnd/>
          </a:ln>
        </p:spPr>
        <p:txBody>
          <a:bodyPr/>
          <a:lstStyle/>
          <a:p>
            <a:pPr algn="ctr" eaLnBrk="0" hangingPunct="0">
              <a:lnSpc>
                <a:spcPct val="80000"/>
              </a:lnSpc>
              <a:defRPr/>
            </a:pPr>
            <a:r>
              <a:rPr lang="en-US" sz="3200" b="0" dirty="0">
                <a:solidFill>
                  <a:srgbClr val="0000CC"/>
                </a:solidFill>
                <a:effectLst>
                  <a:glow rad="101600">
                    <a:schemeClr val="accent1">
                      <a:satMod val="175000"/>
                      <a:alpha val="40000"/>
                    </a:schemeClr>
                  </a:glow>
                  <a:outerShdw blurRad="38100" dist="38100" dir="2700000" algn="tl">
                    <a:srgbClr val="000000">
                      <a:alpha val="43137"/>
                    </a:srgbClr>
                  </a:outerShdw>
                </a:effectLst>
                <a:latin typeface="Calibri" pitchFamily="34" charset="0"/>
                <a:cs typeface="Calibri" pitchFamily="34" charset="0"/>
              </a:rPr>
              <a:t>Bacon’s Rebellion </a:t>
            </a:r>
            <a:r>
              <a:rPr lang="en-US" sz="3200" b="0" dirty="0">
                <a:solidFill>
                  <a:srgbClr val="FF0000"/>
                </a:solidFill>
                <a:latin typeface="Calibri" pitchFamily="34" charset="0"/>
                <a:cs typeface="Calibri" pitchFamily="34" charset="0"/>
              </a:rPr>
              <a:t>proved to rich Virginians that slaves were better than indentured servants because slaves would never ask for land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0"/>
            <a:ext cx="8915400" cy="1143000"/>
          </a:xfrm>
        </p:spPr>
        <p:txBody>
          <a:bodyPr/>
          <a:lstStyle/>
          <a:p>
            <a:r>
              <a:rPr lang="en-US" smtClean="0">
                <a:latin typeface="Calibri" pitchFamily="34" charset="0"/>
                <a:cs typeface="Calibri" pitchFamily="34" charset="0"/>
              </a:rPr>
              <a:t>Closure Activity </a:t>
            </a:r>
          </a:p>
        </p:txBody>
      </p:sp>
      <p:sp>
        <p:nvSpPr>
          <p:cNvPr id="20483" name="Rectangle 3"/>
          <p:cNvSpPr>
            <a:spLocks noGrp="1" noChangeArrowheads="1"/>
          </p:cNvSpPr>
          <p:nvPr>
            <p:ph idx="1"/>
          </p:nvPr>
        </p:nvSpPr>
        <p:spPr>
          <a:xfrm>
            <a:off x="0" y="1143000"/>
            <a:ext cx="9144000" cy="5715000"/>
          </a:xfrm>
        </p:spPr>
        <p:txBody>
          <a:bodyPr/>
          <a:lstStyle/>
          <a:p>
            <a:pPr marL="0" indent="0" algn="ctr">
              <a:lnSpc>
                <a:spcPct val="95000"/>
              </a:lnSpc>
              <a:buFont typeface="Arial" charset="0"/>
              <a:buNone/>
            </a:pPr>
            <a:endParaRPr lang="en-US" sz="4400" dirty="0" smtClean="0">
              <a:latin typeface="Calibri" pitchFamily="34" charset="0"/>
              <a:cs typeface="Calibri" pitchFamily="34" charset="0"/>
            </a:endParaRPr>
          </a:p>
          <a:p>
            <a:pPr marL="0" indent="0" algn="ctr">
              <a:lnSpc>
                <a:spcPct val="95000"/>
              </a:lnSpc>
              <a:buFont typeface="Arial" charset="0"/>
              <a:buNone/>
            </a:pPr>
            <a:r>
              <a:rPr lang="en-US" sz="4400" dirty="0" smtClean="0">
                <a:latin typeface="Calibri" pitchFamily="34" charset="0"/>
                <a:cs typeface="Calibri" pitchFamily="34" charset="0"/>
              </a:rPr>
              <a:t>Examine the “Starving Time” Primary Source Document and pick out  a quote.  Put that quote in your own words and illustrate what it means.</a:t>
            </a:r>
          </a:p>
          <a:p>
            <a:pPr marL="0" indent="0" algn="ctr">
              <a:lnSpc>
                <a:spcPct val="95000"/>
              </a:lnSpc>
              <a:buFont typeface="Arial" charset="0"/>
              <a:buNone/>
            </a:pPr>
            <a:r>
              <a:rPr lang="en-US" sz="4400" dirty="0" smtClean="0">
                <a:latin typeface="Calibri" pitchFamily="34" charset="0"/>
                <a:cs typeface="Calibri" pitchFamily="34" charset="0"/>
              </a:rPr>
              <a:t>Paper and colored pencils/crayons in </a:t>
            </a:r>
            <a:r>
              <a:rPr lang="en-US" sz="4400" smtClean="0">
                <a:latin typeface="Calibri" pitchFamily="34" charset="0"/>
                <a:cs typeface="Calibri" pitchFamily="34" charset="0"/>
              </a:rPr>
              <a:t>the front.</a:t>
            </a:r>
            <a:endParaRPr lang="en-US" sz="3200" dirty="0" smtClean="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5"/>
          <p:cNvSpPr>
            <a:spLocks noGrp="1" noChangeArrowheads="1"/>
          </p:cNvSpPr>
          <p:nvPr>
            <p:ph idx="1"/>
          </p:nvPr>
        </p:nvSpPr>
        <p:spPr>
          <a:xfrm>
            <a:off x="76200" y="152400"/>
            <a:ext cx="9067800" cy="6705600"/>
          </a:xfrm>
        </p:spPr>
        <p:txBody>
          <a:bodyPr/>
          <a:lstStyle/>
          <a:p>
            <a:pPr eaLnBrk="1" hangingPunct="1">
              <a:lnSpc>
                <a:spcPct val="85000"/>
              </a:lnSpc>
              <a:spcBef>
                <a:spcPct val="0"/>
              </a:spcBef>
            </a:pPr>
            <a:r>
              <a:rPr lang="en-US" sz="3800" u="sng" dirty="0" smtClean="0">
                <a:latin typeface="Calibri" pitchFamily="34" charset="0"/>
                <a:cs typeface="Calibri" pitchFamily="34" charset="0"/>
              </a:rPr>
              <a:t>Essential Question</a:t>
            </a:r>
            <a:r>
              <a:rPr lang="en-US" sz="3800" dirty="0" smtClean="0">
                <a:latin typeface="Calibri" pitchFamily="34" charset="0"/>
                <a:cs typeface="Calibri" pitchFamily="34" charset="0"/>
              </a:rPr>
              <a:t>:</a:t>
            </a:r>
          </a:p>
          <a:p>
            <a:pPr lvl="1" eaLnBrk="1" hangingPunct="1">
              <a:lnSpc>
                <a:spcPct val="85000"/>
              </a:lnSpc>
              <a:spcBef>
                <a:spcPct val="0"/>
              </a:spcBef>
            </a:pPr>
            <a:r>
              <a:rPr lang="en-US" sz="3800" dirty="0" smtClean="0">
                <a:latin typeface="Calibri" pitchFamily="34" charset="0"/>
                <a:cs typeface="Calibri" pitchFamily="34" charset="0"/>
              </a:rPr>
              <a:t>What are the differences among the Chesapeake, New England, Middle, &amp; Southern colonies?</a:t>
            </a:r>
          </a:p>
          <a:p>
            <a:pPr eaLnBrk="1" hangingPunct="1">
              <a:lnSpc>
                <a:spcPct val="85000"/>
              </a:lnSpc>
              <a:spcBef>
                <a:spcPct val="0"/>
              </a:spcBef>
              <a:buFont typeface="Arial" charset="0"/>
              <a:buNone/>
            </a:pPr>
            <a:endParaRPr lang="en-US" sz="3800" dirty="0" smtClean="0">
              <a:latin typeface="Calibri" pitchFamily="34" charset="0"/>
              <a:cs typeface="Calibri" pitchFamily="34" charset="0"/>
            </a:endParaRPr>
          </a:p>
          <a:p>
            <a:pPr eaLnBrk="1" hangingPunct="1">
              <a:lnSpc>
                <a:spcPct val="85000"/>
              </a:lnSpc>
              <a:spcBef>
                <a:spcPct val="0"/>
              </a:spcBef>
              <a:buFont typeface="Arial" charset="0"/>
              <a:buNone/>
            </a:pPr>
            <a:endParaRPr lang="en-US" sz="3800" dirty="0" smtClean="0">
              <a:latin typeface="Calibri" pitchFamily="34" charset="0"/>
              <a:cs typeface="Calibri" pitchFamily="34" charset="0"/>
            </a:endParaRPr>
          </a:p>
          <a:p>
            <a:pPr eaLnBrk="1" hangingPunct="1">
              <a:lnSpc>
                <a:spcPct val="85000"/>
              </a:lnSpc>
              <a:spcBef>
                <a:spcPct val="0"/>
              </a:spcBef>
              <a:buFont typeface="Arial" charset="0"/>
              <a:buNone/>
            </a:pPr>
            <a:endParaRPr lang="en-US" sz="3800" dirty="0" smtClean="0">
              <a:latin typeface="Calibri" pitchFamily="34" charset="0"/>
              <a:cs typeface="Calibri" pitchFamily="34" charset="0"/>
            </a:endParaRPr>
          </a:p>
          <a:p>
            <a:pPr eaLnBrk="1" hangingPunct="1">
              <a:lnSpc>
                <a:spcPct val="85000"/>
              </a:lnSpc>
              <a:spcBef>
                <a:spcPct val="0"/>
              </a:spcBef>
            </a:pPr>
            <a:r>
              <a:rPr lang="en-US" sz="3800" u="sng" dirty="0" smtClean="0">
                <a:solidFill>
                  <a:srgbClr val="C00000"/>
                </a:solidFill>
                <a:latin typeface="Calibri" pitchFamily="34" charset="0"/>
                <a:cs typeface="Calibri" pitchFamily="34" charset="0"/>
              </a:rPr>
              <a:t>CPUSH Agenda for Unit 1.4</a:t>
            </a:r>
            <a:r>
              <a:rPr lang="en-US" sz="3800" dirty="0" smtClean="0">
                <a:solidFill>
                  <a:srgbClr val="C00000"/>
                </a:solidFill>
                <a:latin typeface="Calibri" pitchFamily="34" charset="0"/>
                <a:cs typeface="Calibri" pitchFamily="34" charset="0"/>
              </a:rPr>
              <a:t>:</a:t>
            </a:r>
          </a:p>
          <a:p>
            <a:pPr lvl="1" eaLnBrk="1" hangingPunct="1">
              <a:lnSpc>
                <a:spcPct val="85000"/>
              </a:lnSpc>
              <a:spcBef>
                <a:spcPct val="0"/>
              </a:spcBef>
            </a:pPr>
            <a:r>
              <a:rPr lang="en-US" sz="3800" dirty="0" smtClean="0">
                <a:solidFill>
                  <a:srgbClr val="C00000"/>
                </a:solidFill>
                <a:latin typeface="Calibri" pitchFamily="34" charset="0"/>
                <a:cs typeface="Calibri" pitchFamily="34" charset="0"/>
              </a:rPr>
              <a:t>“Compare the British Colonies” notes</a:t>
            </a:r>
          </a:p>
        </p:txBody>
      </p:sp>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99CCFF"/>
        </a:solidFill>
        <a:effectLst/>
      </p:bgPr>
    </p:bg>
    <p:spTree>
      <p:nvGrpSpPr>
        <p:cNvPr id="1" name=""/>
        <p:cNvGrpSpPr/>
        <p:nvPr/>
      </p:nvGrpSpPr>
      <p:grpSpPr>
        <a:xfrm>
          <a:off x="0" y="0"/>
          <a:ext cx="0" cy="0"/>
          <a:chOff x="0" y="0"/>
          <a:chExt cx="0" cy="0"/>
        </a:xfrm>
      </p:grpSpPr>
      <p:pic>
        <p:nvPicPr>
          <p:cNvPr id="4098" name="Picture 4" descr="02"/>
          <p:cNvPicPr>
            <a:picLocks noChangeAspect="1" noChangeArrowheads="1"/>
          </p:cNvPicPr>
          <p:nvPr/>
        </p:nvPicPr>
        <p:blipFill>
          <a:blip r:embed="rId3" cstate="email">
            <a:lum bright="-12000" contrast="12000"/>
            <a:extLst>
              <a:ext uri="{28A0092B-C50C-407E-A947-70E740481C1C}">
                <a14:useLocalDpi xmlns:a14="http://schemas.microsoft.com/office/drawing/2010/main"/>
              </a:ext>
            </a:extLst>
          </a:blip>
          <a:srcRect/>
          <a:stretch>
            <a:fillRect/>
          </a:stretch>
        </p:blipFill>
        <p:spPr bwMode="auto">
          <a:xfrm>
            <a:off x="1752600" y="1143000"/>
            <a:ext cx="5618163" cy="5791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4099" name="Rectangle 3"/>
          <p:cNvSpPr>
            <a:spLocks noChangeArrowheads="1"/>
          </p:cNvSpPr>
          <p:nvPr/>
        </p:nvSpPr>
        <p:spPr bwMode="auto">
          <a:xfrm>
            <a:off x="25400" y="0"/>
            <a:ext cx="9132888"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lnSpc>
                <a:spcPct val="85000"/>
              </a:lnSpc>
            </a:pPr>
            <a:r>
              <a:rPr lang="en-US" sz="3800" b="0">
                <a:latin typeface="Calibri" pitchFamily="34" charset="0"/>
                <a:cs typeface="Calibri" pitchFamily="34" charset="0"/>
                <a:hlinkClick r:id="rId4"/>
              </a:rPr>
              <a:t>America: Story of Us</a:t>
            </a:r>
            <a:r>
              <a:rPr lang="en-US" sz="3800" b="0">
                <a:latin typeface="Calibri" pitchFamily="34" charset="0"/>
                <a:cs typeface="Calibri" pitchFamily="34" charset="0"/>
              </a:rPr>
              <a:t> </a:t>
            </a:r>
            <a:br>
              <a:rPr lang="en-US" sz="3800" b="0">
                <a:latin typeface="Calibri" pitchFamily="34" charset="0"/>
                <a:cs typeface="Calibri" pitchFamily="34" charset="0"/>
              </a:rPr>
            </a:br>
            <a:r>
              <a:rPr lang="en-US" sz="3800" b="0">
                <a:latin typeface="Calibri" pitchFamily="34" charset="0"/>
                <a:cs typeface="Calibri" pitchFamily="34" charset="0"/>
              </a:rPr>
              <a:t>Jamestown (7.40)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Benchmark Assessment</a:t>
            </a:r>
            <a:endParaRPr lang="en-US" dirty="0"/>
          </a:p>
        </p:txBody>
      </p:sp>
      <p:sp>
        <p:nvSpPr>
          <p:cNvPr id="3" name="Content Placeholder 2"/>
          <p:cNvSpPr>
            <a:spLocks noGrp="1"/>
          </p:cNvSpPr>
          <p:nvPr>
            <p:ph idx="1"/>
          </p:nvPr>
        </p:nvSpPr>
        <p:spPr/>
        <p:txBody>
          <a:bodyPr/>
          <a:lstStyle/>
          <a:p>
            <a:r>
              <a:rPr lang="en-US" sz="2000" dirty="0" smtClean="0"/>
              <a:t>What was the first British colony in North America?</a:t>
            </a:r>
          </a:p>
          <a:p>
            <a:r>
              <a:rPr lang="en-US" sz="2000" dirty="0" smtClean="0"/>
              <a:t>The Virginia Company is what kind of company hoping to make a profit?</a:t>
            </a:r>
          </a:p>
          <a:p>
            <a:r>
              <a:rPr lang="en-US" sz="2000" dirty="0" smtClean="0"/>
              <a:t>Who introduced tobacco to Jamestown as a source of income?</a:t>
            </a:r>
          </a:p>
          <a:p>
            <a:r>
              <a:rPr lang="en-US" sz="2000" dirty="0" smtClean="0"/>
              <a:t>What is an indentured servant?</a:t>
            </a:r>
          </a:p>
          <a:p>
            <a:r>
              <a:rPr lang="en-US" sz="2000" dirty="0" smtClean="0"/>
              <a:t>What group of people replaced indentured servants as the primary source of labor in Jamestown?</a:t>
            </a:r>
            <a:endParaRPr lang="en-US"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Benchmark Assessment</a:t>
            </a:r>
            <a:endParaRPr lang="en-US" dirty="0"/>
          </a:p>
        </p:txBody>
      </p:sp>
      <p:sp>
        <p:nvSpPr>
          <p:cNvPr id="3" name="Content Placeholder 2"/>
          <p:cNvSpPr>
            <a:spLocks noGrp="1"/>
          </p:cNvSpPr>
          <p:nvPr>
            <p:ph idx="1"/>
          </p:nvPr>
        </p:nvSpPr>
        <p:spPr/>
        <p:txBody>
          <a:bodyPr/>
          <a:lstStyle/>
          <a:p>
            <a:r>
              <a:rPr lang="en-US" sz="2400" dirty="0" smtClean="0"/>
              <a:t>What was the first successful British settlement in North America?</a:t>
            </a:r>
          </a:p>
          <a:p>
            <a:r>
              <a:rPr lang="en-US" sz="2400" dirty="0" smtClean="0"/>
              <a:t>A group of investors that formed a company to make a profit are known as what?</a:t>
            </a:r>
          </a:p>
          <a:p>
            <a:r>
              <a:rPr lang="en-US" sz="2400" dirty="0" smtClean="0"/>
              <a:t>John Rolfe introduced what item to the newly formed British colony as a source of income?</a:t>
            </a:r>
          </a:p>
          <a:p>
            <a:r>
              <a:rPr lang="en-US" sz="2400" dirty="0" smtClean="0"/>
              <a:t>What was the first legislative assembly in North America?</a:t>
            </a:r>
          </a:p>
          <a:p>
            <a:r>
              <a:rPr lang="en-US" sz="2400" dirty="0" smtClean="0"/>
              <a:t>Poor farmers suffering from low tobacco prices and frequent Indian attacks led to what event in Jamestown?</a:t>
            </a:r>
            <a:endParaRPr lang="en-US" sz="2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Benchmark Assessment</a:t>
            </a:r>
            <a:endParaRPr lang="en-US" dirty="0"/>
          </a:p>
        </p:txBody>
      </p:sp>
      <p:sp>
        <p:nvSpPr>
          <p:cNvPr id="3" name="Content Placeholder 2"/>
          <p:cNvSpPr>
            <a:spLocks noGrp="1"/>
          </p:cNvSpPr>
          <p:nvPr>
            <p:ph idx="1"/>
          </p:nvPr>
        </p:nvSpPr>
        <p:spPr/>
        <p:txBody>
          <a:bodyPr/>
          <a:lstStyle/>
          <a:p>
            <a:r>
              <a:rPr lang="en-US" sz="2400" dirty="0" smtClean="0"/>
              <a:t>Roanoke was the first what?</a:t>
            </a:r>
          </a:p>
          <a:p>
            <a:r>
              <a:rPr lang="en-US" sz="2400" dirty="0" smtClean="0"/>
              <a:t>What is a joint stock company?</a:t>
            </a:r>
          </a:p>
          <a:p>
            <a:r>
              <a:rPr lang="en-US" sz="2400" dirty="0" smtClean="0"/>
              <a:t>John Smith took control of what colony?</a:t>
            </a:r>
          </a:p>
          <a:p>
            <a:r>
              <a:rPr lang="en-US" sz="2400" dirty="0" smtClean="0"/>
              <a:t>John Rolfe introduced tobacco to the newly formed colony because it is what type of crop?</a:t>
            </a:r>
          </a:p>
          <a:p>
            <a:r>
              <a:rPr lang="en-US" sz="2400" dirty="0" smtClean="0"/>
              <a:t>What was the House of Burgesses?</a:t>
            </a:r>
          </a:p>
          <a:p>
            <a:endParaRPr lang="en-US" sz="2400" dirty="0" smtClean="0"/>
          </a:p>
          <a:p>
            <a:endParaRPr lang="en-US" sz="2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99CCFF"/>
        </a:solidFill>
        <a:effectLst/>
      </p:bgPr>
    </p:bg>
    <p:spTree>
      <p:nvGrpSpPr>
        <p:cNvPr id="1" name=""/>
        <p:cNvGrpSpPr/>
        <p:nvPr/>
      </p:nvGrpSpPr>
      <p:grpSpPr>
        <a:xfrm>
          <a:off x="0" y="0"/>
          <a:ext cx="0" cy="0"/>
          <a:chOff x="0" y="0"/>
          <a:chExt cx="0" cy="0"/>
        </a:xfrm>
      </p:grpSpPr>
      <p:pic>
        <p:nvPicPr>
          <p:cNvPr id="22531" name="Picture 3" descr="02"/>
          <p:cNvPicPr>
            <a:picLocks noChangeAspect="1" noChangeArrowheads="1"/>
          </p:cNvPicPr>
          <p:nvPr/>
        </p:nvPicPr>
        <p:blipFill>
          <a:blip r:embed="rId3" cstate="email">
            <a:lum bright="-12000" contrast="12000"/>
            <a:extLst>
              <a:ext uri="{28A0092B-C50C-407E-A947-70E740481C1C}">
                <a14:useLocalDpi xmlns:a14="http://schemas.microsoft.com/office/drawing/2010/main"/>
              </a:ext>
            </a:extLst>
          </a:blip>
          <a:srcRect/>
          <a:stretch>
            <a:fillRect/>
          </a:stretch>
        </p:blipFill>
        <p:spPr bwMode="auto">
          <a:xfrm>
            <a:off x="1981200" y="1066800"/>
            <a:ext cx="5618163" cy="5791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762000" y="26988"/>
            <a:ext cx="7924800"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lnSpc>
                <a:spcPct val="80000"/>
              </a:lnSpc>
            </a:pPr>
            <a:r>
              <a:rPr lang="en-US" sz="3800" b="0">
                <a:latin typeface="Calibri" pitchFamily="34" charset="0"/>
                <a:cs typeface="Calibri" pitchFamily="34" charset="0"/>
                <a:hlinkClick r:id="rId4"/>
              </a:rPr>
              <a:t>America: History of Us</a:t>
            </a:r>
            <a:br>
              <a:rPr lang="en-US" sz="3800" b="0">
                <a:latin typeface="Calibri" pitchFamily="34" charset="0"/>
                <a:cs typeface="Calibri" pitchFamily="34" charset="0"/>
                <a:hlinkClick r:id="rId4"/>
              </a:rPr>
            </a:br>
            <a:r>
              <a:rPr lang="en-US" sz="3800" b="0">
                <a:latin typeface="Calibri" pitchFamily="34" charset="0"/>
                <a:cs typeface="Calibri" pitchFamily="34" charset="0"/>
              </a:rPr>
              <a:t>New England (8.44)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ular Callout 5"/>
          <p:cNvSpPr>
            <a:spLocks noChangeArrowheads="1"/>
          </p:cNvSpPr>
          <p:nvPr/>
        </p:nvSpPr>
        <p:spPr bwMode="auto">
          <a:xfrm>
            <a:off x="152400" y="76200"/>
            <a:ext cx="3657600" cy="1676400"/>
          </a:xfrm>
          <a:prstGeom prst="wedgeRectCallout">
            <a:avLst>
              <a:gd name="adj1" fmla="val 6343"/>
              <a:gd name="adj2" fmla="val -19676"/>
            </a:avLst>
          </a:prstGeom>
          <a:solidFill>
            <a:srgbClr val="CCCCFF"/>
          </a:solidFill>
          <a:ln w="12700" algn="ctr">
            <a:solidFill>
              <a:schemeClr val="tx1"/>
            </a:solidFill>
            <a:round/>
            <a:headEnd/>
            <a:tailEnd/>
          </a:ln>
        </p:spPr>
        <p:txBody>
          <a:bodyPr/>
          <a:lstStyle/>
          <a:p>
            <a:pPr algn="ctr" eaLnBrk="0" hangingPunct="0">
              <a:lnSpc>
                <a:spcPct val="80000"/>
              </a:lnSpc>
              <a:defRPr/>
            </a:pPr>
            <a:r>
              <a:rPr lang="en-US" sz="3200" b="0" dirty="0">
                <a:latin typeface="Calibri" pitchFamily="34" charset="0"/>
                <a:cs typeface="Calibri" pitchFamily="34" charset="0"/>
              </a:rPr>
              <a:t>The colonists who first settled in </a:t>
            </a:r>
            <a:br>
              <a:rPr lang="en-US" sz="3200" b="0" dirty="0">
                <a:latin typeface="Calibri" pitchFamily="34" charset="0"/>
                <a:cs typeface="Calibri" pitchFamily="34" charset="0"/>
              </a:rPr>
            </a:br>
            <a:r>
              <a:rPr lang="en-US" sz="3200" b="0" dirty="0">
                <a:latin typeface="Calibri" pitchFamily="34" charset="0"/>
                <a:cs typeface="Calibri" pitchFamily="34" charset="0"/>
              </a:rPr>
              <a:t>New England came for </a:t>
            </a:r>
            <a:r>
              <a:rPr lang="en-US" sz="3200" b="0" dirty="0">
                <a:solidFill>
                  <a:srgbClr val="0000CC"/>
                </a:solidFill>
                <a:effectLst>
                  <a:glow rad="101600">
                    <a:schemeClr val="accent1">
                      <a:satMod val="175000"/>
                      <a:alpha val="40000"/>
                    </a:schemeClr>
                  </a:glow>
                  <a:outerShdw blurRad="38100" dist="38100" dir="2700000" algn="tl">
                    <a:srgbClr val="000000">
                      <a:alpha val="43137"/>
                    </a:srgbClr>
                  </a:outerShdw>
                </a:effectLst>
                <a:latin typeface="Calibri" pitchFamily="34" charset="0"/>
                <a:cs typeface="Calibri" pitchFamily="34" charset="0"/>
              </a:rPr>
              <a:t>religious </a:t>
            </a:r>
            <a:r>
              <a:rPr lang="en-US" sz="3200" b="0" dirty="0">
                <a:latin typeface="Calibri" pitchFamily="34" charset="0"/>
                <a:cs typeface="Calibri" pitchFamily="34" charset="0"/>
              </a:rPr>
              <a:t>reasons </a:t>
            </a:r>
          </a:p>
        </p:txBody>
      </p:sp>
      <p:pic>
        <p:nvPicPr>
          <p:cNvPr id="5" name="Picture 5" descr="DIVI7233033"/>
          <p:cNvPicPr>
            <a:picLocks noChangeAspect="1" noChangeArrowheads="1"/>
          </p:cNvPicPr>
          <p:nvPr/>
        </p:nvPicPr>
        <p:blipFill>
          <a:blip r:embed="rId3" cstate="email">
            <a:lum contrast="6000"/>
            <a:extLst>
              <a:ext uri="{28A0092B-C50C-407E-A947-70E740481C1C}">
                <a14:useLocalDpi xmlns:a14="http://schemas.microsoft.com/office/drawing/2010/main"/>
              </a:ext>
            </a:extLst>
          </a:blip>
          <a:srcRect/>
          <a:stretch>
            <a:fillRect/>
          </a:stretch>
        </p:blipFill>
        <p:spPr bwMode="auto">
          <a:xfrm>
            <a:off x="4038600" y="76200"/>
            <a:ext cx="5105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6"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924050"/>
            <a:ext cx="9144000"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ular Callout 5"/>
          <p:cNvSpPr>
            <a:spLocks noChangeArrowheads="1"/>
          </p:cNvSpPr>
          <p:nvPr/>
        </p:nvSpPr>
        <p:spPr bwMode="auto">
          <a:xfrm>
            <a:off x="4038600" y="304800"/>
            <a:ext cx="4953000" cy="1219200"/>
          </a:xfrm>
          <a:prstGeom prst="wedgeRectCallout">
            <a:avLst>
              <a:gd name="adj1" fmla="val 6343"/>
              <a:gd name="adj2" fmla="val -19676"/>
            </a:avLst>
          </a:prstGeom>
          <a:solidFill>
            <a:srgbClr val="CCFFCC"/>
          </a:solidFill>
          <a:ln w="12700" algn="ctr">
            <a:solidFill>
              <a:schemeClr val="tx1"/>
            </a:solidFill>
            <a:round/>
            <a:headEnd/>
            <a:tailEnd/>
          </a:ln>
        </p:spPr>
        <p:txBody>
          <a:bodyPr/>
          <a:lstStyle/>
          <a:p>
            <a:pPr algn="ctr" eaLnBrk="0" hangingPunct="0">
              <a:lnSpc>
                <a:spcPct val="80000"/>
              </a:lnSpc>
            </a:pPr>
            <a:r>
              <a:rPr lang="en-US" sz="3200" b="0">
                <a:latin typeface="Calibri" pitchFamily="34" charset="0"/>
                <a:cs typeface="Calibri" pitchFamily="34" charset="0"/>
              </a:rPr>
              <a:t>Religious disagreements</a:t>
            </a:r>
            <a:br>
              <a:rPr lang="en-US" sz="3200" b="0">
                <a:latin typeface="Calibri" pitchFamily="34" charset="0"/>
                <a:cs typeface="Calibri" pitchFamily="34" charset="0"/>
              </a:rPr>
            </a:br>
            <a:r>
              <a:rPr lang="en-US" sz="3200" b="0">
                <a:latin typeface="Calibri" pitchFamily="34" charset="0"/>
                <a:cs typeface="Calibri" pitchFamily="34" charset="0"/>
              </a:rPr>
              <a:t>in Britain led to divisions </a:t>
            </a:r>
            <a:br>
              <a:rPr lang="en-US" sz="3200" b="0">
                <a:latin typeface="Calibri" pitchFamily="34" charset="0"/>
                <a:cs typeface="Calibri" pitchFamily="34" charset="0"/>
              </a:rPr>
            </a:br>
            <a:r>
              <a:rPr lang="en-US" sz="3200" b="0">
                <a:latin typeface="Calibri" pitchFamily="34" charset="0"/>
                <a:cs typeface="Calibri" pitchFamily="34" charset="0"/>
              </a:rPr>
              <a:t>in the Anglican Church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924050"/>
            <a:ext cx="9144000" cy="4933950"/>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6627" name="Rectangular Callout 5"/>
          <p:cNvSpPr>
            <a:spLocks noChangeArrowheads="1"/>
          </p:cNvSpPr>
          <p:nvPr/>
        </p:nvSpPr>
        <p:spPr bwMode="auto">
          <a:xfrm>
            <a:off x="152400" y="76200"/>
            <a:ext cx="4343400" cy="1981200"/>
          </a:xfrm>
          <a:prstGeom prst="wedgeRectCallout">
            <a:avLst>
              <a:gd name="adj1" fmla="val 21106"/>
              <a:gd name="adj2" fmla="val 3127"/>
            </a:avLst>
          </a:prstGeom>
          <a:solidFill>
            <a:srgbClr val="CDE6FF"/>
          </a:solidFill>
          <a:ln w="12700" algn="ctr">
            <a:solidFill>
              <a:schemeClr val="tx1"/>
            </a:solidFill>
            <a:round/>
            <a:headEnd/>
            <a:tailEnd/>
          </a:ln>
        </p:spPr>
        <p:txBody>
          <a:bodyPr/>
          <a:lstStyle/>
          <a:p>
            <a:pPr algn="ctr" eaLnBrk="0" hangingPunct="0">
              <a:lnSpc>
                <a:spcPct val="80000"/>
              </a:lnSpc>
              <a:defRPr/>
            </a:pPr>
            <a:r>
              <a:rPr lang="en-US" sz="3200" b="0" dirty="0">
                <a:solidFill>
                  <a:srgbClr val="0000CC"/>
                </a:solidFill>
                <a:effectLst>
                  <a:glow rad="101600">
                    <a:schemeClr val="accent1">
                      <a:satMod val="175000"/>
                      <a:alpha val="40000"/>
                    </a:schemeClr>
                  </a:glow>
                  <a:outerShdw blurRad="38100" dist="38100" dir="2700000" algn="tl">
                    <a:srgbClr val="000000">
                      <a:alpha val="43137"/>
                    </a:srgbClr>
                  </a:outerShdw>
                </a:effectLst>
                <a:latin typeface="Calibri" pitchFamily="34" charset="0"/>
                <a:cs typeface="Calibri" pitchFamily="34" charset="0"/>
              </a:rPr>
              <a:t>Puritans </a:t>
            </a:r>
            <a:r>
              <a:rPr lang="en-US" sz="3200" b="0" dirty="0">
                <a:latin typeface="Calibri" pitchFamily="34" charset="0"/>
                <a:cs typeface="Calibri" pitchFamily="34" charset="0"/>
              </a:rPr>
              <a:t>believed in </a:t>
            </a:r>
            <a:br>
              <a:rPr lang="en-US" sz="3200" b="0" dirty="0">
                <a:latin typeface="Calibri" pitchFamily="34" charset="0"/>
                <a:cs typeface="Calibri" pitchFamily="34" charset="0"/>
              </a:rPr>
            </a:br>
            <a:r>
              <a:rPr lang="en-US" sz="3200" b="0" dirty="0">
                <a:latin typeface="Calibri" pitchFamily="34" charset="0"/>
                <a:cs typeface="Calibri" pitchFamily="34" charset="0"/>
              </a:rPr>
              <a:t>the </a:t>
            </a:r>
            <a:r>
              <a:rPr kumimoji="1" lang="en-US" sz="3200" b="0" dirty="0">
                <a:latin typeface="Calibri" pitchFamily="34" charset="0"/>
                <a:cs typeface="Calibri" pitchFamily="34" charset="0"/>
              </a:rPr>
              <a:t>Calvinist idea of predestination &amp; tried </a:t>
            </a:r>
            <a:br>
              <a:rPr kumimoji="1" lang="en-US" sz="3200" b="0" dirty="0">
                <a:latin typeface="Calibri" pitchFamily="34" charset="0"/>
                <a:cs typeface="Calibri" pitchFamily="34" charset="0"/>
              </a:rPr>
            </a:br>
            <a:r>
              <a:rPr kumimoji="1" lang="en-US" sz="3200" b="0" dirty="0">
                <a:latin typeface="Calibri" pitchFamily="34" charset="0"/>
                <a:cs typeface="Calibri" pitchFamily="34" charset="0"/>
              </a:rPr>
              <a:t>to live strictly “Christian” lives without sin</a:t>
            </a:r>
            <a:r>
              <a:rPr lang="en-US" sz="3200" b="0" dirty="0">
                <a:latin typeface="Calibri" pitchFamily="34" charset="0"/>
                <a:cs typeface="Calibri" pitchFamily="34" charset="0"/>
              </a:rPr>
              <a:t> </a:t>
            </a:r>
          </a:p>
        </p:txBody>
      </p:sp>
      <p:sp>
        <p:nvSpPr>
          <p:cNvPr id="9" name="Rectangular Callout 5"/>
          <p:cNvSpPr>
            <a:spLocks noChangeArrowheads="1"/>
          </p:cNvSpPr>
          <p:nvPr/>
        </p:nvSpPr>
        <p:spPr bwMode="auto">
          <a:xfrm>
            <a:off x="4648200" y="76200"/>
            <a:ext cx="4267200" cy="1981200"/>
          </a:xfrm>
          <a:prstGeom prst="wedgeRectCallout">
            <a:avLst>
              <a:gd name="adj1" fmla="val -5750"/>
              <a:gd name="adj2" fmla="val -1741"/>
            </a:avLst>
          </a:prstGeom>
          <a:solidFill>
            <a:srgbClr val="FFCCCC"/>
          </a:solidFill>
          <a:ln w="12700" algn="ctr">
            <a:solidFill>
              <a:schemeClr val="tx1"/>
            </a:solidFill>
            <a:round/>
            <a:headEnd/>
            <a:tailEnd/>
          </a:ln>
        </p:spPr>
        <p:txBody>
          <a:bodyPr/>
          <a:lstStyle/>
          <a:p>
            <a:pPr algn="ctr" eaLnBrk="0" hangingPunct="0">
              <a:lnSpc>
                <a:spcPct val="80000"/>
              </a:lnSpc>
            </a:pPr>
            <a:r>
              <a:rPr lang="en-US" sz="3200" b="0">
                <a:latin typeface="Calibri" pitchFamily="34" charset="0"/>
                <a:cs typeface="Calibri" pitchFamily="34" charset="0"/>
              </a:rPr>
              <a:t>Puritans</a:t>
            </a:r>
            <a:r>
              <a:rPr lang="en-US" sz="2400" b="0">
                <a:latin typeface="Calibri" pitchFamily="34" charset="0"/>
                <a:cs typeface="Calibri" pitchFamily="34" charset="0"/>
              </a:rPr>
              <a:t> </a:t>
            </a:r>
            <a:r>
              <a:rPr lang="en-US" sz="3200" b="0">
                <a:latin typeface="Calibri" pitchFamily="34" charset="0"/>
                <a:cs typeface="Calibri" pitchFamily="34" charset="0"/>
              </a:rPr>
              <a:t>believed</a:t>
            </a:r>
            <a:r>
              <a:rPr lang="en-US" sz="2400" b="0">
                <a:latin typeface="Calibri" pitchFamily="34" charset="0"/>
                <a:cs typeface="Calibri" pitchFamily="34" charset="0"/>
              </a:rPr>
              <a:t> </a:t>
            </a:r>
            <a:r>
              <a:rPr lang="en-US" sz="3200" b="0">
                <a:latin typeface="Calibri" pitchFamily="34" charset="0"/>
                <a:cs typeface="Calibri" pitchFamily="34" charset="0"/>
              </a:rPr>
              <a:t>that</a:t>
            </a:r>
            <a:r>
              <a:rPr lang="en-US" sz="2400" b="0">
                <a:latin typeface="Calibri" pitchFamily="34" charset="0"/>
                <a:cs typeface="Calibri" pitchFamily="34" charset="0"/>
              </a:rPr>
              <a:t> </a:t>
            </a:r>
            <a:br>
              <a:rPr lang="en-US" sz="2400" b="0">
                <a:latin typeface="Calibri" pitchFamily="34" charset="0"/>
                <a:cs typeface="Calibri" pitchFamily="34" charset="0"/>
              </a:rPr>
            </a:br>
            <a:r>
              <a:rPr lang="en-US" sz="3200" b="0">
                <a:latin typeface="Calibri" pitchFamily="34" charset="0"/>
                <a:cs typeface="Calibri" pitchFamily="34" charset="0"/>
              </a:rPr>
              <a:t>the</a:t>
            </a:r>
            <a:r>
              <a:rPr lang="en-US" sz="2400" b="0">
                <a:latin typeface="Calibri" pitchFamily="34" charset="0"/>
                <a:cs typeface="Calibri" pitchFamily="34" charset="0"/>
              </a:rPr>
              <a:t> </a:t>
            </a:r>
            <a:r>
              <a:rPr lang="en-US" sz="3200" b="0">
                <a:latin typeface="Calibri" pitchFamily="34" charset="0"/>
                <a:cs typeface="Calibri" pitchFamily="34" charset="0"/>
              </a:rPr>
              <a:t>Anglican Church compromise too far </a:t>
            </a:r>
            <a:br>
              <a:rPr lang="en-US" sz="3200" b="0">
                <a:latin typeface="Calibri" pitchFamily="34" charset="0"/>
                <a:cs typeface="Calibri" pitchFamily="34" charset="0"/>
              </a:rPr>
            </a:br>
            <a:r>
              <a:rPr lang="en-US" sz="3200" b="0">
                <a:latin typeface="Calibri" pitchFamily="34" charset="0"/>
                <a:cs typeface="Calibri" pitchFamily="34" charset="0"/>
              </a:rPr>
              <a:t>by allowing some </a:t>
            </a:r>
            <a:br>
              <a:rPr lang="en-US" sz="3200" b="0">
                <a:latin typeface="Calibri" pitchFamily="34" charset="0"/>
                <a:cs typeface="Calibri" pitchFamily="34" charset="0"/>
              </a:rPr>
            </a:br>
            <a:r>
              <a:rPr lang="en-US" sz="3200" b="0">
                <a:latin typeface="Calibri" pitchFamily="34" charset="0"/>
                <a:cs typeface="Calibri" pitchFamily="34" charset="0"/>
              </a:rPr>
              <a:t>Catholic rituals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ular Callout 5"/>
          <p:cNvSpPr>
            <a:spLocks noChangeArrowheads="1"/>
          </p:cNvSpPr>
          <p:nvPr/>
        </p:nvSpPr>
        <p:spPr bwMode="auto">
          <a:xfrm>
            <a:off x="76200" y="76200"/>
            <a:ext cx="3810000" cy="1981200"/>
          </a:xfrm>
          <a:prstGeom prst="wedgeRectCallout">
            <a:avLst>
              <a:gd name="adj1" fmla="val 6343"/>
              <a:gd name="adj2" fmla="val -19676"/>
            </a:avLst>
          </a:prstGeom>
          <a:solidFill>
            <a:srgbClr val="CCFFCC"/>
          </a:solidFill>
          <a:ln w="12700" algn="ctr">
            <a:solidFill>
              <a:schemeClr val="tx1"/>
            </a:solidFill>
            <a:round/>
            <a:headEnd/>
            <a:tailEnd/>
          </a:ln>
        </p:spPr>
        <p:txBody>
          <a:bodyPr/>
          <a:lstStyle/>
          <a:p>
            <a:pPr algn="ctr" eaLnBrk="0" hangingPunct="0">
              <a:lnSpc>
                <a:spcPct val="80000"/>
              </a:lnSpc>
              <a:defRPr/>
            </a:pPr>
            <a:r>
              <a:rPr lang="en-US" sz="3200" b="0" dirty="0">
                <a:latin typeface="Calibri" pitchFamily="34" charset="0"/>
                <a:cs typeface="Calibri" pitchFamily="34" charset="0"/>
              </a:rPr>
              <a:t>Some radical Puritans were known as </a:t>
            </a:r>
            <a:r>
              <a:rPr lang="en-US" sz="3200" b="0" dirty="0">
                <a:solidFill>
                  <a:srgbClr val="0000CC"/>
                </a:solidFill>
                <a:effectLst>
                  <a:glow rad="101600">
                    <a:schemeClr val="accent1">
                      <a:satMod val="175000"/>
                      <a:alpha val="40000"/>
                    </a:schemeClr>
                  </a:glow>
                  <a:outerShdw blurRad="38100" dist="38100" dir="2700000" algn="tl">
                    <a:srgbClr val="000000">
                      <a:alpha val="43137"/>
                    </a:srgbClr>
                  </a:outerShdw>
                </a:effectLst>
                <a:latin typeface="Calibri" pitchFamily="34" charset="0"/>
                <a:cs typeface="Calibri" pitchFamily="34" charset="0"/>
              </a:rPr>
              <a:t>Separatists </a:t>
            </a:r>
            <a:r>
              <a:rPr lang="en-US" sz="3200" b="0" dirty="0">
                <a:latin typeface="Calibri" pitchFamily="34" charset="0"/>
                <a:cs typeface="Calibri" pitchFamily="34" charset="0"/>
              </a:rPr>
              <a:t>because they unwilling to wait for church reforms</a:t>
            </a:r>
          </a:p>
        </p:txBody>
      </p:sp>
      <p:pic>
        <p:nvPicPr>
          <p:cNvPr id="25603" name="Picture 2" descr="http://theevangelicalcalvinist.files.wordpress.com/2009/08/westminsterassemblyportrait.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5338" y="2133600"/>
            <a:ext cx="781526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Diagram 7"/>
          <p:cNvGraphicFramePr/>
          <p:nvPr/>
        </p:nvGraphicFramePr>
        <p:xfrm>
          <a:off x="4038600" y="-76200"/>
          <a:ext cx="4724400" cy="38463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ular Callout 5"/>
          <p:cNvSpPr>
            <a:spLocks noChangeArrowheads="1"/>
          </p:cNvSpPr>
          <p:nvPr/>
        </p:nvSpPr>
        <p:spPr bwMode="auto">
          <a:xfrm>
            <a:off x="457200" y="76200"/>
            <a:ext cx="8161338" cy="1219200"/>
          </a:xfrm>
          <a:prstGeom prst="wedgeRectCallout">
            <a:avLst>
              <a:gd name="adj1" fmla="val 6343"/>
              <a:gd name="adj2" fmla="val -19676"/>
            </a:avLst>
          </a:prstGeom>
          <a:solidFill>
            <a:srgbClr val="CCCCFF"/>
          </a:solidFill>
          <a:ln w="12700" algn="ctr">
            <a:solidFill>
              <a:schemeClr val="tx1"/>
            </a:solidFill>
            <a:round/>
            <a:headEnd/>
            <a:tailEnd/>
          </a:ln>
        </p:spPr>
        <p:txBody>
          <a:bodyPr/>
          <a:lstStyle/>
          <a:p>
            <a:pPr algn="ctr" eaLnBrk="0" hangingPunct="0">
              <a:lnSpc>
                <a:spcPct val="80000"/>
              </a:lnSpc>
              <a:defRPr/>
            </a:pPr>
            <a:r>
              <a:rPr lang="en-US" sz="3200" b="0" dirty="0">
                <a:latin typeface="Calibri" pitchFamily="34" charset="0"/>
                <a:cs typeface="Calibri" pitchFamily="34" charset="0"/>
              </a:rPr>
              <a:t>The </a:t>
            </a:r>
            <a:r>
              <a:rPr lang="en-US" sz="3200" b="0" u="sng" dirty="0">
                <a:latin typeface="Calibri" pitchFamily="34" charset="0"/>
                <a:cs typeface="Calibri" pitchFamily="34" charset="0"/>
              </a:rPr>
              <a:t>Separatists </a:t>
            </a:r>
            <a:r>
              <a:rPr lang="en-US" sz="3200" b="0" dirty="0">
                <a:latin typeface="Calibri" pitchFamily="34" charset="0"/>
                <a:cs typeface="Calibri" pitchFamily="34" charset="0"/>
              </a:rPr>
              <a:t>became “</a:t>
            </a:r>
            <a:r>
              <a:rPr lang="en-US" sz="3200" b="0" u="sng" dirty="0">
                <a:latin typeface="Calibri" pitchFamily="34" charset="0"/>
                <a:cs typeface="Calibri" pitchFamily="34" charset="0"/>
              </a:rPr>
              <a:t>Pilgrims</a:t>
            </a:r>
            <a:r>
              <a:rPr lang="en-US" sz="3200" b="0" dirty="0">
                <a:latin typeface="Calibri" pitchFamily="34" charset="0"/>
                <a:cs typeface="Calibri" pitchFamily="34" charset="0"/>
              </a:rPr>
              <a:t>” when they formed a </a:t>
            </a:r>
            <a:r>
              <a:rPr lang="en-US" sz="3200" b="0" dirty="0">
                <a:solidFill>
                  <a:srgbClr val="FF0000"/>
                </a:solidFill>
                <a:latin typeface="Calibri" pitchFamily="34" charset="0"/>
                <a:cs typeface="Calibri" pitchFamily="34" charset="0"/>
              </a:rPr>
              <a:t>joint-stock company</a:t>
            </a:r>
            <a:r>
              <a:rPr lang="en-US" sz="3200" b="0" dirty="0">
                <a:latin typeface="Calibri" pitchFamily="34" charset="0"/>
                <a:cs typeface="Calibri" pitchFamily="34" charset="0"/>
              </a:rPr>
              <a:t>, gained a charter, </a:t>
            </a:r>
          </a:p>
          <a:p>
            <a:pPr algn="ctr" eaLnBrk="0" hangingPunct="0">
              <a:lnSpc>
                <a:spcPct val="80000"/>
              </a:lnSpc>
              <a:defRPr/>
            </a:pPr>
            <a:r>
              <a:rPr lang="en-US" sz="3200" b="0" dirty="0">
                <a:latin typeface="Calibri" pitchFamily="34" charset="0"/>
                <a:cs typeface="Calibri" pitchFamily="34" charset="0"/>
              </a:rPr>
              <a:t>&amp; created </a:t>
            </a:r>
            <a:r>
              <a:rPr lang="en-US" sz="3200" b="0" u="sng" dirty="0">
                <a:latin typeface="Calibri" pitchFamily="34" charset="0"/>
                <a:cs typeface="Calibri" pitchFamily="34" charset="0"/>
              </a:rPr>
              <a:t>the </a:t>
            </a:r>
            <a:r>
              <a:rPr lang="en-US" sz="3200" b="0" u="sng" dirty="0">
                <a:solidFill>
                  <a:srgbClr val="0000CC"/>
                </a:solidFill>
                <a:effectLst>
                  <a:glow rad="101600">
                    <a:schemeClr val="accent1">
                      <a:satMod val="175000"/>
                      <a:alpha val="40000"/>
                    </a:schemeClr>
                  </a:glow>
                  <a:outerShdw blurRad="38100" dist="38100" dir="2700000" algn="tl">
                    <a:srgbClr val="000000">
                      <a:alpha val="43137"/>
                    </a:srgbClr>
                  </a:outerShdw>
                </a:effectLst>
                <a:latin typeface="Calibri" pitchFamily="34" charset="0"/>
                <a:cs typeface="Calibri" pitchFamily="34" charset="0"/>
              </a:rPr>
              <a:t>Plymouth </a:t>
            </a:r>
            <a:r>
              <a:rPr lang="en-US" sz="3200" b="0" u="sng" dirty="0" smtClean="0">
                <a:latin typeface="Calibri" pitchFamily="34" charset="0"/>
                <a:cs typeface="Calibri" pitchFamily="34" charset="0"/>
              </a:rPr>
              <a:t>colony</a:t>
            </a:r>
            <a:r>
              <a:rPr lang="en-US" sz="3200" b="0" dirty="0" smtClean="0">
                <a:latin typeface="Calibri" pitchFamily="34" charset="0"/>
                <a:cs typeface="Calibri" pitchFamily="34" charset="0"/>
              </a:rPr>
              <a:t> in </a:t>
            </a:r>
            <a:r>
              <a:rPr lang="en-US" sz="3200" b="0" dirty="0">
                <a:latin typeface="Calibri" pitchFamily="34" charset="0"/>
                <a:cs typeface="Calibri" pitchFamily="34" charset="0"/>
              </a:rPr>
              <a:t>America </a:t>
            </a:r>
          </a:p>
        </p:txBody>
      </p:sp>
      <p:pic>
        <p:nvPicPr>
          <p:cNvPr id="26627"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1371600"/>
            <a:ext cx="4911725"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6" descr="http://www.intaglio-fine-art.com/images/tra13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59363" y="3471863"/>
            <a:ext cx="4016375"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2" descr="http://www.pilgrimhall.org/images/WebBacon.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05400" y="1395413"/>
            <a:ext cx="3970338"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5" descr="Mayflower Compact"/>
          <p:cNvPicPr>
            <a:picLocks noChangeAspect="1" noChangeArrowheads="1"/>
          </p:cNvPicPr>
          <p:nvPr/>
        </p:nvPicPr>
        <p:blipFill>
          <a:blip r:embed="rId3" cstate="email">
            <a:lum bright="-12000" contrast="12000"/>
            <a:extLst>
              <a:ext uri="{28A0092B-C50C-407E-A947-70E740481C1C}">
                <a14:useLocalDpi xmlns:a14="http://schemas.microsoft.com/office/drawing/2010/main"/>
              </a:ext>
            </a:extLst>
          </a:blip>
          <a:srcRect/>
          <a:stretch>
            <a:fillRect/>
          </a:stretch>
        </p:blipFill>
        <p:spPr bwMode="auto">
          <a:xfrm>
            <a:off x="4106863" y="2247900"/>
            <a:ext cx="4960937" cy="45402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7651" name="Picture 6" descr="http://upload.wikimedia.org/wikipedia/commons/6/63/Mayflower_Compact_Bradford.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00" y="104775"/>
            <a:ext cx="3919538" cy="671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ular Callout 5"/>
          <p:cNvSpPr>
            <a:spLocks noChangeArrowheads="1"/>
          </p:cNvSpPr>
          <p:nvPr/>
        </p:nvSpPr>
        <p:spPr bwMode="auto">
          <a:xfrm>
            <a:off x="4078288" y="76200"/>
            <a:ext cx="4989512" cy="1981200"/>
          </a:xfrm>
          <a:prstGeom prst="wedgeRectCallout">
            <a:avLst>
              <a:gd name="adj1" fmla="val 6343"/>
              <a:gd name="adj2" fmla="val -19676"/>
            </a:avLst>
          </a:prstGeom>
          <a:solidFill>
            <a:srgbClr val="FFCC99"/>
          </a:solidFill>
          <a:ln w="12700" algn="ctr">
            <a:solidFill>
              <a:schemeClr val="tx1"/>
            </a:solidFill>
            <a:round/>
            <a:headEnd/>
            <a:tailEnd/>
          </a:ln>
        </p:spPr>
        <p:txBody>
          <a:bodyPr/>
          <a:lstStyle/>
          <a:p>
            <a:pPr algn="ctr" eaLnBrk="0" hangingPunct="0">
              <a:lnSpc>
                <a:spcPct val="79000"/>
              </a:lnSpc>
              <a:defRPr/>
            </a:pPr>
            <a:r>
              <a:rPr lang="en-US" sz="3200" b="0" dirty="0">
                <a:latin typeface="Calibri" pitchFamily="34" charset="0"/>
                <a:cs typeface="Calibri" pitchFamily="34" charset="0"/>
              </a:rPr>
              <a:t>Before landing in America, the Pilgrims created the </a:t>
            </a:r>
            <a:r>
              <a:rPr lang="en-US" sz="3200" b="0" dirty="0">
                <a:solidFill>
                  <a:srgbClr val="0000CC"/>
                </a:solidFill>
                <a:effectLst>
                  <a:glow rad="101600">
                    <a:schemeClr val="accent1">
                      <a:satMod val="175000"/>
                      <a:alpha val="40000"/>
                    </a:schemeClr>
                  </a:glow>
                  <a:outerShdw blurRad="38100" dist="38100" dir="2700000" algn="tl">
                    <a:srgbClr val="000000">
                      <a:alpha val="43137"/>
                    </a:srgbClr>
                  </a:outerShdw>
                </a:effectLst>
                <a:latin typeface="Calibri" pitchFamily="34" charset="0"/>
                <a:cs typeface="Calibri" pitchFamily="34" charset="0"/>
              </a:rPr>
              <a:t>Mayflower Compact </a:t>
            </a:r>
            <a:r>
              <a:rPr lang="en-US" sz="3200" b="0" dirty="0">
                <a:latin typeface="Calibri" pitchFamily="34" charset="0"/>
                <a:cs typeface="Calibri" pitchFamily="34" charset="0"/>
              </a:rPr>
              <a:t>agreeing to work together </a:t>
            </a:r>
            <a:br>
              <a:rPr lang="en-US" sz="3200" b="0" dirty="0">
                <a:latin typeface="Calibri" pitchFamily="34" charset="0"/>
                <a:cs typeface="Calibri" pitchFamily="34" charset="0"/>
              </a:rPr>
            </a:br>
            <a:r>
              <a:rPr lang="en-US" sz="3200" b="0" dirty="0">
                <a:latin typeface="Calibri" pitchFamily="34" charset="0"/>
                <a:cs typeface="Calibri" pitchFamily="34" charset="0"/>
              </a:rPr>
              <a:t>as a “</a:t>
            </a:r>
            <a:r>
              <a:rPr lang="en-US" sz="3200" b="0" i="1" dirty="0">
                <a:latin typeface="Calibri" pitchFamily="34" charset="0"/>
                <a:cs typeface="Calibri" pitchFamily="34" charset="0"/>
              </a:rPr>
              <a:t>civil body politick</a:t>
            </a:r>
            <a:r>
              <a:rPr lang="en-US" sz="3200" b="0" dirty="0">
                <a:latin typeface="Calibri" pitchFamily="34" charset="0"/>
                <a:cs typeface="Calibri" pitchFamily="34" charset="0"/>
              </a:rPr>
              <a:t>”…</a:t>
            </a:r>
          </a:p>
        </p:txBody>
      </p:sp>
      <p:sp>
        <p:nvSpPr>
          <p:cNvPr id="7" name="Rectangular Callout 5"/>
          <p:cNvSpPr>
            <a:spLocks noChangeArrowheads="1"/>
          </p:cNvSpPr>
          <p:nvPr/>
        </p:nvSpPr>
        <p:spPr bwMode="auto">
          <a:xfrm>
            <a:off x="4078288" y="2133600"/>
            <a:ext cx="5003800" cy="1219200"/>
          </a:xfrm>
          <a:prstGeom prst="wedgeRectCallout">
            <a:avLst>
              <a:gd name="adj1" fmla="val 6343"/>
              <a:gd name="adj2" fmla="val -19676"/>
            </a:avLst>
          </a:prstGeom>
          <a:solidFill>
            <a:srgbClr val="FFFFCC"/>
          </a:solidFill>
          <a:ln w="12700" algn="ctr">
            <a:solidFill>
              <a:schemeClr val="tx1"/>
            </a:solidFill>
            <a:round/>
            <a:headEnd/>
            <a:tailEnd/>
          </a:ln>
        </p:spPr>
        <p:txBody>
          <a:bodyPr/>
          <a:lstStyle/>
          <a:p>
            <a:pPr algn="ctr" eaLnBrk="0" hangingPunct="0">
              <a:lnSpc>
                <a:spcPct val="79000"/>
              </a:lnSpc>
            </a:pPr>
            <a:r>
              <a:rPr lang="en-US" sz="3200" b="0" dirty="0">
                <a:latin typeface="Calibri" pitchFamily="34" charset="0"/>
                <a:cs typeface="Calibri" pitchFamily="34" charset="0"/>
              </a:rPr>
              <a:t>…The</a:t>
            </a:r>
            <a:r>
              <a:rPr lang="en-US" sz="3200" b="0" i="1" dirty="0">
                <a:latin typeface="Calibri" pitchFamily="34" charset="0"/>
                <a:cs typeface="Calibri" pitchFamily="34" charset="0"/>
              </a:rPr>
              <a:t> Mayflower Compact </a:t>
            </a:r>
            <a:r>
              <a:rPr lang="en-US" sz="3200" b="0" dirty="0">
                <a:latin typeface="Calibri" pitchFamily="34" charset="0"/>
                <a:cs typeface="Calibri" pitchFamily="34" charset="0"/>
              </a:rPr>
              <a:t>was the </a:t>
            </a:r>
            <a:r>
              <a:rPr lang="en-US" sz="3200" b="0" u="sng" dirty="0">
                <a:latin typeface="Calibri" pitchFamily="34" charset="0"/>
                <a:cs typeface="Calibri" pitchFamily="34" charset="0"/>
              </a:rPr>
              <a:t>first example of  </a:t>
            </a:r>
            <a:br>
              <a:rPr lang="en-US" sz="3200" b="0" u="sng" dirty="0">
                <a:latin typeface="Calibri" pitchFamily="34" charset="0"/>
                <a:cs typeface="Calibri" pitchFamily="34" charset="0"/>
              </a:rPr>
            </a:br>
            <a:r>
              <a:rPr lang="en-US" sz="3200" b="0" u="sng" dirty="0">
                <a:latin typeface="Calibri" pitchFamily="34" charset="0"/>
                <a:cs typeface="Calibri" pitchFamily="34" charset="0"/>
              </a:rPr>
              <a:t>self-government in America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ular Callout 5"/>
          <p:cNvSpPr>
            <a:spLocks noChangeArrowheads="1"/>
          </p:cNvSpPr>
          <p:nvPr/>
        </p:nvSpPr>
        <p:spPr bwMode="auto">
          <a:xfrm>
            <a:off x="609600" y="130175"/>
            <a:ext cx="7848600" cy="860425"/>
          </a:xfrm>
          <a:prstGeom prst="wedgeRectCallout">
            <a:avLst>
              <a:gd name="adj1" fmla="val 6343"/>
              <a:gd name="adj2" fmla="val -19676"/>
            </a:avLst>
          </a:prstGeom>
          <a:solidFill>
            <a:srgbClr val="FFFFCC"/>
          </a:solidFill>
          <a:ln w="12700" algn="ctr">
            <a:solidFill>
              <a:schemeClr val="tx1"/>
            </a:solidFill>
            <a:round/>
            <a:headEnd/>
            <a:tailEnd/>
          </a:ln>
        </p:spPr>
        <p:txBody>
          <a:bodyPr/>
          <a:lstStyle/>
          <a:p>
            <a:pPr algn="ctr" eaLnBrk="0" hangingPunct="0">
              <a:lnSpc>
                <a:spcPct val="80000"/>
              </a:lnSpc>
            </a:pPr>
            <a:r>
              <a:rPr lang="en-US" sz="3200" b="0">
                <a:latin typeface="Calibri" pitchFamily="34" charset="0"/>
                <a:cs typeface="Calibri" pitchFamily="34" charset="0"/>
              </a:rPr>
              <a:t>When the Pilgrims founded Plymouth in 1620, </a:t>
            </a:r>
            <a:br>
              <a:rPr lang="en-US" sz="3200" b="0">
                <a:latin typeface="Calibri" pitchFamily="34" charset="0"/>
                <a:cs typeface="Calibri" pitchFamily="34" charset="0"/>
              </a:rPr>
            </a:br>
            <a:r>
              <a:rPr lang="en-US" sz="3200" b="0">
                <a:latin typeface="Calibri" pitchFamily="34" charset="0"/>
                <a:cs typeface="Calibri" pitchFamily="34" charset="0"/>
              </a:rPr>
              <a:t>they faced disease &amp; hunger</a:t>
            </a:r>
          </a:p>
        </p:txBody>
      </p:sp>
      <p:pic>
        <p:nvPicPr>
          <p:cNvPr id="8"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4700" y="1162050"/>
            <a:ext cx="78994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ular Callout 5"/>
          <p:cNvSpPr>
            <a:spLocks noChangeArrowheads="1"/>
          </p:cNvSpPr>
          <p:nvPr/>
        </p:nvSpPr>
        <p:spPr bwMode="auto">
          <a:xfrm>
            <a:off x="76200" y="1143000"/>
            <a:ext cx="4648200" cy="1219200"/>
          </a:xfrm>
          <a:prstGeom prst="wedgeRectCallout">
            <a:avLst>
              <a:gd name="adj1" fmla="val 6343"/>
              <a:gd name="adj2" fmla="val -19676"/>
            </a:avLst>
          </a:prstGeom>
          <a:solidFill>
            <a:srgbClr val="FFCCCC"/>
          </a:solidFill>
          <a:ln w="12700" algn="ctr">
            <a:solidFill>
              <a:schemeClr val="tx1"/>
            </a:solidFill>
            <a:round/>
            <a:headEnd/>
            <a:tailEnd/>
          </a:ln>
        </p:spPr>
        <p:txBody>
          <a:bodyPr/>
          <a:lstStyle/>
          <a:p>
            <a:pPr algn="ctr" eaLnBrk="0" hangingPunct="0">
              <a:lnSpc>
                <a:spcPct val="80000"/>
              </a:lnSpc>
            </a:pPr>
            <a:r>
              <a:rPr lang="en-US" sz="3200" b="0" dirty="0">
                <a:latin typeface="Calibri" pitchFamily="34" charset="0"/>
                <a:cs typeface="Calibri" pitchFamily="34" charset="0"/>
              </a:rPr>
              <a:t>The Pilgrims received help from local natives like Squanto &amp; Massasoit…</a:t>
            </a:r>
          </a:p>
        </p:txBody>
      </p:sp>
      <p:pic>
        <p:nvPicPr>
          <p:cNvPr id="7" name="Picture 6" descr="ColonialPilgrimsThanksgivi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00" y="2444750"/>
            <a:ext cx="8915400"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0" name="Rectangular Callout 9"/>
          <p:cNvSpPr>
            <a:spLocks noChangeArrowheads="1"/>
          </p:cNvSpPr>
          <p:nvPr/>
        </p:nvSpPr>
        <p:spPr bwMode="auto">
          <a:xfrm>
            <a:off x="4876800" y="1130300"/>
            <a:ext cx="4114800" cy="1219200"/>
          </a:xfrm>
          <a:prstGeom prst="wedgeRectCallout">
            <a:avLst>
              <a:gd name="adj1" fmla="val 6343"/>
              <a:gd name="adj2" fmla="val -19676"/>
            </a:avLst>
          </a:prstGeom>
          <a:solidFill>
            <a:srgbClr val="FFCCCC"/>
          </a:solidFill>
          <a:ln w="12700" algn="ctr">
            <a:solidFill>
              <a:schemeClr val="tx1"/>
            </a:solidFill>
            <a:round/>
            <a:headEnd/>
            <a:tailEnd/>
          </a:ln>
        </p:spPr>
        <p:txBody>
          <a:bodyPr/>
          <a:lstStyle/>
          <a:p>
            <a:pPr algn="ctr" eaLnBrk="0" hangingPunct="0">
              <a:lnSpc>
                <a:spcPct val="80000"/>
              </a:lnSpc>
            </a:pPr>
            <a:r>
              <a:rPr lang="en-US" sz="3200" b="0" dirty="0">
                <a:latin typeface="Calibri" pitchFamily="34" charset="0"/>
                <a:cs typeface="Calibri" pitchFamily="34" charset="0"/>
              </a:rPr>
              <a:t>…and celebrated the first Thanksgiving to honor the local Indians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xit" presetSubtype="0" fill="hold" nodeType="with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001_001_0010_13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012783"/>
            <a:ext cx="6553200" cy="4845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ular Callout 1"/>
          <p:cNvSpPr>
            <a:spLocks noChangeArrowheads="1"/>
          </p:cNvSpPr>
          <p:nvPr/>
        </p:nvSpPr>
        <p:spPr bwMode="auto">
          <a:xfrm>
            <a:off x="3638550" y="112713"/>
            <a:ext cx="5429250" cy="1668149"/>
          </a:xfrm>
          <a:prstGeom prst="wedgeRectCallout">
            <a:avLst>
              <a:gd name="adj1" fmla="val 6343"/>
              <a:gd name="adj2" fmla="val -19676"/>
            </a:avLst>
          </a:prstGeom>
          <a:solidFill>
            <a:srgbClr val="FFCC99"/>
          </a:solidFill>
          <a:ln w="12700" algn="ctr">
            <a:solidFill>
              <a:schemeClr val="tx1"/>
            </a:solidFill>
            <a:round/>
            <a:headEnd/>
            <a:tailEnd/>
          </a:ln>
        </p:spPr>
        <p:txBody>
          <a:bodyPr>
            <a:spAutoFit/>
          </a:bodyPr>
          <a:lstStyle/>
          <a:p>
            <a:pPr algn="ctr" eaLnBrk="0" hangingPunct="0">
              <a:lnSpc>
                <a:spcPct val="80000"/>
              </a:lnSpc>
            </a:pPr>
            <a:r>
              <a:rPr lang="en-US" sz="3200" b="0" dirty="0" smtClean="0">
                <a:latin typeface="Calibri" pitchFamily="34" charset="0"/>
                <a:cs typeface="Calibri" pitchFamily="34" charset="0"/>
              </a:rPr>
              <a:t>In </a:t>
            </a:r>
            <a:r>
              <a:rPr lang="en-US" sz="3200" b="0" u="sng" dirty="0" smtClean="0">
                <a:latin typeface="Calibri" pitchFamily="34" charset="0"/>
                <a:cs typeface="Calibri" pitchFamily="34" charset="0"/>
              </a:rPr>
              <a:t>1585</a:t>
            </a:r>
            <a:r>
              <a:rPr lang="en-US" sz="3200" b="0" dirty="0" smtClean="0">
                <a:latin typeface="Calibri" pitchFamily="34" charset="0"/>
                <a:cs typeface="Calibri" pitchFamily="34" charset="0"/>
              </a:rPr>
              <a:t>, Britain established </a:t>
            </a:r>
            <a:r>
              <a:rPr lang="en-US" sz="3200" b="0" u="sng" dirty="0" smtClean="0">
                <a:latin typeface="Calibri" pitchFamily="34" charset="0"/>
                <a:cs typeface="Calibri" pitchFamily="34" charset="0"/>
              </a:rPr>
              <a:t>Roanoke</a:t>
            </a:r>
            <a:r>
              <a:rPr lang="en-US" sz="3200" b="0" dirty="0" smtClean="0">
                <a:latin typeface="Calibri" pitchFamily="34" charset="0"/>
                <a:cs typeface="Calibri" pitchFamily="34" charset="0"/>
              </a:rPr>
              <a:t> colony in North Carolina. The </a:t>
            </a:r>
            <a:r>
              <a:rPr lang="en-US" sz="3200" b="0" dirty="0" smtClean="0">
                <a:solidFill>
                  <a:srgbClr val="FF0000"/>
                </a:solidFill>
                <a:latin typeface="Calibri" pitchFamily="34" charset="0"/>
                <a:cs typeface="Calibri" pitchFamily="34" charset="0"/>
              </a:rPr>
              <a:t>first British colony in North America</a:t>
            </a:r>
            <a:r>
              <a:rPr lang="en-US" sz="3200" b="0" dirty="0" smtClean="0">
                <a:latin typeface="Calibri" pitchFamily="34" charset="0"/>
                <a:cs typeface="Calibri" pitchFamily="34" charset="0"/>
              </a:rPr>
              <a:t>.</a:t>
            </a:r>
            <a:endParaRPr lang="en-US" sz="3200" b="0" dirty="0">
              <a:latin typeface="Calibri" pitchFamily="34" charset="0"/>
              <a:cs typeface="Calibri" pitchFamily="34" charset="0"/>
            </a:endParaRPr>
          </a:p>
        </p:txBody>
      </p:sp>
      <p:sp>
        <p:nvSpPr>
          <p:cNvPr id="3" name="Rectangular Callout 7"/>
          <p:cNvSpPr>
            <a:spLocks noChangeArrowheads="1"/>
          </p:cNvSpPr>
          <p:nvPr/>
        </p:nvSpPr>
        <p:spPr bwMode="auto">
          <a:xfrm>
            <a:off x="76200" y="2018149"/>
            <a:ext cx="4038600" cy="1274195"/>
          </a:xfrm>
          <a:prstGeom prst="wedgeRectCallout">
            <a:avLst>
              <a:gd name="adj1" fmla="val 6343"/>
              <a:gd name="adj2" fmla="val -19676"/>
            </a:avLst>
          </a:prstGeom>
          <a:solidFill>
            <a:srgbClr val="CCFFCC"/>
          </a:solidFill>
          <a:ln w="12700" algn="ctr">
            <a:solidFill>
              <a:schemeClr val="tx1"/>
            </a:solidFill>
            <a:round/>
            <a:headEnd/>
            <a:tailEnd/>
          </a:ln>
        </p:spPr>
        <p:txBody>
          <a:bodyPr>
            <a:spAutoFit/>
          </a:bodyPr>
          <a:lstStyle/>
          <a:p>
            <a:pPr algn="ctr" eaLnBrk="0" hangingPunct="0">
              <a:lnSpc>
                <a:spcPct val="80000"/>
              </a:lnSpc>
            </a:pPr>
            <a:r>
              <a:rPr lang="en-US" sz="3200" b="0" dirty="0" smtClean="0">
                <a:latin typeface="Calibri" pitchFamily="34" charset="0"/>
                <a:cs typeface="Calibri" pitchFamily="34" charset="0"/>
              </a:rPr>
              <a:t>No one knows exactly what happened to the Roanoke colony</a:t>
            </a:r>
            <a:endParaRPr lang="en-US" sz="3200" b="0" dirty="0">
              <a:latin typeface="Calibri" pitchFamily="34" charset="0"/>
              <a:cs typeface="Calibri" pitchFamily="34" charset="0"/>
            </a:endParaRPr>
          </a:p>
        </p:txBody>
      </p:sp>
    </p:spTree>
    <p:extLst>
      <p:ext uri="{BB962C8B-B14F-4D97-AF65-F5344CB8AC3E}">
        <p14:creationId xmlns:p14="http://schemas.microsoft.com/office/powerpoint/2010/main" val="300456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ular Callout 5"/>
          <p:cNvSpPr>
            <a:spLocks noChangeArrowheads="1"/>
          </p:cNvSpPr>
          <p:nvPr/>
        </p:nvSpPr>
        <p:spPr bwMode="auto">
          <a:xfrm>
            <a:off x="76200" y="130175"/>
            <a:ext cx="8975725" cy="860425"/>
          </a:xfrm>
          <a:prstGeom prst="wedgeRectCallout">
            <a:avLst>
              <a:gd name="adj1" fmla="val 6343"/>
              <a:gd name="adj2" fmla="val -19676"/>
            </a:avLst>
          </a:prstGeom>
          <a:solidFill>
            <a:srgbClr val="FFFFCC"/>
          </a:solidFill>
          <a:ln w="12700" algn="ctr">
            <a:solidFill>
              <a:schemeClr val="tx1"/>
            </a:solidFill>
            <a:round/>
            <a:headEnd/>
            <a:tailEnd/>
          </a:ln>
        </p:spPr>
        <p:txBody>
          <a:bodyPr/>
          <a:lstStyle/>
          <a:p>
            <a:pPr algn="ctr" eaLnBrk="0" hangingPunct="0">
              <a:lnSpc>
                <a:spcPct val="80000"/>
              </a:lnSpc>
            </a:pPr>
            <a:r>
              <a:rPr lang="en-US" sz="3200" b="0">
                <a:latin typeface="Calibri" pitchFamily="34" charset="0"/>
                <a:cs typeface="Calibri" pitchFamily="34" charset="0"/>
              </a:rPr>
              <a:t>When the Separatist Pilgrims came to America, the Puritans remained within the Church of England</a:t>
            </a:r>
          </a:p>
        </p:txBody>
      </p:sp>
      <p:pic>
        <p:nvPicPr>
          <p:cNvPr id="29699" name="Picture 4" descr="DIVI7233033"/>
          <p:cNvPicPr>
            <a:picLocks noChangeAspect="1" noChangeArrowheads="1"/>
          </p:cNvPicPr>
          <p:nvPr/>
        </p:nvPicPr>
        <p:blipFill>
          <a:blip r:embed="rId3" cstate="email">
            <a:lum contrast="6000"/>
            <a:extLst>
              <a:ext uri="{28A0092B-C50C-407E-A947-70E740481C1C}">
                <a14:useLocalDpi xmlns:a14="http://schemas.microsoft.com/office/drawing/2010/main"/>
              </a:ext>
            </a:extLst>
          </a:blip>
          <a:srcRect/>
          <a:stretch>
            <a:fillRect/>
          </a:stretch>
        </p:blipFill>
        <p:spPr bwMode="auto">
          <a:xfrm>
            <a:off x="76200" y="1111250"/>
            <a:ext cx="5697538"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115714" name="Picture 2" descr="Puritans.  Original artwork for illustration in Look and Learn (issue yet to be identified).">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200" y="1111250"/>
            <a:ext cx="5681663"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ular Callout 5"/>
          <p:cNvSpPr>
            <a:spLocks noChangeArrowheads="1"/>
          </p:cNvSpPr>
          <p:nvPr/>
        </p:nvSpPr>
        <p:spPr bwMode="auto">
          <a:xfrm>
            <a:off x="5867400" y="1212850"/>
            <a:ext cx="3184525" cy="2825750"/>
          </a:xfrm>
          <a:prstGeom prst="wedgeRectCallout">
            <a:avLst>
              <a:gd name="adj1" fmla="val 6343"/>
              <a:gd name="adj2" fmla="val -19676"/>
            </a:avLst>
          </a:prstGeom>
          <a:solidFill>
            <a:srgbClr val="CDE6FF"/>
          </a:solidFill>
          <a:ln w="12700" algn="ctr">
            <a:solidFill>
              <a:schemeClr val="tx1"/>
            </a:solidFill>
            <a:round/>
            <a:headEnd/>
            <a:tailEnd/>
          </a:ln>
        </p:spPr>
        <p:txBody>
          <a:bodyPr/>
          <a:lstStyle/>
          <a:p>
            <a:pPr algn="ctr" eaLnBrk="0" hangingPunct="0">
              <a:lnSpc>
                <a:spcPct val="80000"/>
              </a:lnSpc>
            </a:pPr>
            <a:r>
              <a:rPr lang="en-US" sz="3200" b="0">
                <a:latin typeface="Calibri" pitchFamily="34" charset="0"/>
                <a:cs typeface="Calibri" pitchFamily="34" charset="0"/>
              </a:rPr>
              <a:t>But when </a:t>
            </a:r>
            <a:br>
              <a:rPr lang="en-US" sz="3200" b="0">
                <a:latin typeface="Calibri" pitchFamily="34" charset="0"/>
                <a:cs typeface="Calibri" pitchFamily="34" charset="0"/>
              </a:rPr>
            </a:br>
            <a:r>
              <a:rPr lang="en-US" sz="3200" b="0">
                <a:latin typeface="Calibri" pitchFamily="34" charset="0"/>
                <a:cs typeface="Calibri" pitchFamily="34" charset="0"/>
              </a:rPr>
              <a:t>the Catholic </a:t>
            </a:r>
            <a:br>
              <a:rPr lang="en-US" sz="3200" b="0">
                <a:latin typeface="Calibri" pitchFamily="34" charset="0"/>
                <a:cs typeface="Calibri" pitchFamily="34" charset="0"/>
              </a:rPr>
            </a:br>
            <a:r>
              <a:rPr lang="en-US" sz="3200" b="0">
                <a:latin typeface="Calibri" pitchFamily="34" charset="0"/>
                <a:cs typeface="Calibri" pitchFamily="34" charset="0"/>
              </a:rPr>
              <a:t>King Charles I came to power, Puritans felt the time was right to leave Britain  </a:t>
            </a:r>
          </a:p>
        </p:txBody>
      </p:sp>
      <p:sp>
        <p:nvSpPr>
          <p:cNvPr id="11" name="Rectangular Callout 5"/>
          <p:cNvSpPr>
            <a:spLocks noChangeArrowheads="1"/>
          </p:cNvSpPr>
          <p:nvPr/>
        </p:nvSpPr>
        <p:spPr bwMode="auto">
          <a:xfrm>
            <a:off x="5867400" y="4191000"/>
            <a:ext cx="3184525" cy="2438400"/>
          </a:xfrm>
          <a:prstGeom prst="wedgeRectCallout">
            <a:avLst>
              <a:gd name="adj1" fmla="val 6343"/>
              <a:gd name="adj2" fmla="val -19676"/>
            </a:avLst>
          </a:prstGeom>
          <a:solidFill>
            <a:srgbClr val="FFCC99"/>
          </a:solidFill>
          <a:ln w="12700" algn="ctr">
            <a:solidFill>
              <a:schemeClr val="tx1"/>
            </a:solidFill>
            <a:round/>
            <a:headEnd/>
            <a:tailEnd/>
          </a:ln>
        </p:spPr>
        <p:txBody>
          <a:bodyPr/>
          <a:lstStyle/>
          <a:p>
            <a:pPr algn="ctr" eaLnBrk="0" hangingPunct="0">
              <a:lnSpc>
                <a:spcPct val="80000"/>
              </a:lnSpc>
              <a:defRPr/>
            </a:pPr>
            <a:r>
              <a:rPr lang="en-US" sz="3200" b="0" dirty="0">
                <a:latin typeface="Calibri" pitchFamily="34" charset="0"/>
                <a:cs typeface="Calibri" pitchFamily="34" charset="0"/>
              </a:rPr>
              <a:t>In 1630, </a:t>
            </a:r>
            <a:r>
              <a:rPr lang="en-US" sz="3200" b="0" dirty="0">
                <a:solidFill>
                  <a:srgbClr val="FF0000"/>
                </a:solidFill>
                <a:latin typeface="Calibri" pitchFamily="34" charset="0"/>
                <a:cs typeface="Calibri" pitchFamily="34" charset="0"/>
              </a:rPr>
              <a:t>Puritans</a:t>
            </a:r>
            <a:r>
              <a:rPr lang="en-US" sz="3200" b="0" dirty="0">
                <a:latin typeface="Calibri" pitchFamily="34" charset="0"/>
                <a:cs typeface="Calibri" pitchFamily="34" charset="0"/>
              </a:rPr>
              <a:t> arrived in Boston &amp; created the </a:t>
            </a:r>
            <a:r>
              <a:rPr lang="en-US" sz="3200" b="0" u="sng" dirty="0">
                <a:latin typeface="Calibri" pitchFamily="34" charset="0"/>
                <a:cs typeface="Calibri" pitchFamily="34" charset="0"/>
              </a:rPr>
              <a:t>New England </a:t>
            </a:r>
            <a:r>
              <a:rPr lang="en-US" sz="3200" b="0" dirty="0">
                <a:latin typeface="Calibri" pitchFamily="34" charset="0"/>
                <a:cs typeface="Calibri" pitchFamily="34" charset="0"/>
              </a:rPr>
              <a:t>colony of </a:t>
            </a:r>
            <a:r>
              <a:rPr lang="en-US" sz="3200" b="0" dirty="0">
                <a:solidFill>
                  <a:srgbClr val="0000CC"/>
                </a:solidFill>
                <a:effectLst>
                  <a:glow rad="101600">
                    <a:schemeClr val="accent1">
                      <a:satMod val="175000"/>
                      <a:alpha val="40000"/>
                    </a:schemeClr>
                  </a:glow>
                  <a:outerShdw blurRad="38100" dist="38100" dir="2700000" algn="tl">
                    <a:srgbClr val="000000">
                      <a:alpha val="43137"/>
                    </a:srgbClr>
                  </a:outerShdw>
                </a:effectLst>
                <a:latin typeface="Calibri" pitchFamily="34" charset="0"/>
                <a:cs typeface="Calibri" pitchFamily="34" charset="0"/>
              </a:rPr>
              <a:t>Massachusetts</a:t>
            </a:r>
            <a:endParaRPr lang="en-US" sz="3200" b="0" dirty="0">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15714"/>
                                        </p:tgtEl>
                                      </p:cBhvr>
                                    </p:animEffect>
                                    <p:set>
                                      <p:cBhvr>
                                        <p:cTn id="7" dur="1" fill="hold">
                                          <p:stCondLst>
                                            <p:cond delay="499"/>
                                          </p:stCondLst>
                                        </p:cTn>
                                        <p:tgtEl>
                                          <p:spTgt spid="11571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2" name="Picture 4" descr="20271"/>
          <p:cNvPicPr>
            <a:picLocks noChangeAspect="1" noChangeArrowheads="1"/>
          </p:cNvPicPr>
          <p:nvPr/>
        </p:nvPicPr>
        <p:blipFill>
          <a:blip r:embed="rId3" cstate="email">
            <a:lum bright="-12000" contrast="18000"/>
            <a:extLst>
              <a:ext uri="{28A0092B-C50C-407E-A947-70E740481C1C}">
                <a14:useLocalDpi xmlns:a14="http://schemas.microsoft.com/office/drawing/2010/main"/>
              </a:ext>
            </a:extLst>
          </a:blip>
          <a:srcRect/>
          <a:stretch>
            <a:fillRect/>
          </a:stretch>
        </p:blipFill>
        <p:spPr bwMode="auto">
          <a:xfrm>
            <a:off x="381000" y="1428750"/>
            <a:ext cx="822325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7" descr="massbay.jpg image by maggie613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92625" y="4143375"/>
            <a:ext cx="404177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 name="Rectangular Callout 5"/>
          <p:cNvSpPr>
            <a:spLocks noChangeArrowheads="1"/>
          </p:cNvSpPr>
          <p:nvPr/>
        </p:nvSpPr>
        <p:spPr bwMode="auto">
          <a:xfrm>
            <a:off x="304800" y="76200"/>
            <a:ext cx="8458200" cy="1219200"/>
          </a:xfrm>
          <a:prstGeom prst="wedgeRectCallout">
            <a:avLst>
              <a:gd name="adj1" fmla="val 6343"/>
              <a:gd name="adj2" fmla="val -19676"/>
            </a:avLst>
          </a:prstGeom>
          <a:solidFill>
            <a:srgbClr val="FFFFCC"/>
          </a:solidFill>
          <a:ln w="12700" algn="ctr">
            <a:solidFill>
              <a:schemeClr val="tx1"/>
            </a:solidFill>
            <a:round/>
            <a:headEnd/>
            <a:tailEnd/>
          </a:ln>
        </p:spPr>
        <p:txBody>
          <a:bodyPr/>
          <a:lstStyle/>
          <a:p>
            <a:pPr marL="0" lvl="1" algn="ctr" eaLnBrk="0" hangingPunct="0">
              <a:lnSpc>
                <a:spcPct val="80000"/>
              </a:lnSpc>
              <a:defRPr/>
            </a:pPr>
            <a:r>
              <a:rPr lang="en-US" sz="3200" b="0" dirty="0">
                <a:latin typeface="Calibri" pitchFamily="34" charset="0"/>
                <a:cs typeface="Calibri" pitchFamily="34" charset="0"/>
              </a:rPr>
              <a:t>From 1630 to 1640, Puritan leader </a:t>
            </a:r>
            <a:r>
              <a:rPr lang="en-US" sz="3200" b="0" dirty="0">
                <a:solidFill>
                  <a:srgbClr val="0000CC"/>
                </a:solidFill>
                <a:effectLst>
                  <a:glow rad="101600">
                    <a:schemeClr val="accent1">
                      <a:satMod val="175000"/>
                      <a:alpha val="40000"/>
                    </a:schemeClr>
                  </a:glow>
                  <a:outerShdw blurRad="38100" dist="38100" dir="2700000" algn="tl">
                    <a:srgbClr val="000000">
                      <a:alpha val="43137"/>
                    </a:srgbClr>
                  </a:outerShdw>
                </a:effectLst>
                <a:latin typeface="Calibri" pitchFamily="34" charset="0"/>
                <a:cs typeface="Calibri" pitchFamily="34" charset="0"/>
              </a:rPr>
              <a:t>John Winthrop </a:t>
            </a:r>
            <a:r>
              <a:rPr lang="en-US" sz="3200" b="0" dirty="0">
                <a:latin typeface="Calibri" pitchFamily="34" charset="0"/>
                <a:cs typeface="Calibri" pitchFamily="34" charset="0"/>
              </a:rPr>
              <a:t>led 16,000 Puritans to the </a:t>
            </a:r>
            <a:r>
              <a:rPr lang="en-US" sz="3200" b="0" u="sng" dirty="0">
                <a:latin typeface="Calibri" pitchFamily="34" charset="0"/>
                <a:cs typeface="Calibri" pitchFamily="34" charset="0"/>
              </a:rPr>
              <a:t>Massachusetts Bay colony</a:t>
            </a:r>
            <a:r>
              <a:rPr lang="en-US" sz="3200" b="0" dirty="0">
                <a:latin typeface="Calibri" pitchFamily="34" charset="0"/>
                <a:cs typeface="Calibri" pitchFamily="34" charset="0"/>
              </a:rPr>
              <a:t> as part of the “Great Migration”</a:t>
            </a:r>
          </a:p>
        </p:txBody>
      </p:sp>
      <p:pic>
        <p:nvPicPr>
          <p:cNvPr id="9" name="Picture 7" descr="puritans2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93763" y="1371600"/>
            <a:ext cx="7280275"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0" name="Rectangular Callout 5"/>
          <p:cNvSpPr>
            <a:spLocks noChangeArrowheads="1"/>
          </p:cNvSpPr>
          <p:nvPr/>
        </p:nvSpPr>
        <p:spPr bwMode="auto">
          <a:xfrm>
            <a:off x="304800" y="5972175"/>
            <a:ext cx="8458200" cy="809625"/>
          </a:xfrm>
          <a:prstGeom prst="wedgeRectCallout">
            <a:avLst>
              <a:gd name="adj1" fmla="val 6343"/>
              <a:gd name="adj2" fmla="val -19676"/>
            </a:avLst>
          </a:prstGeom>
          <a:solidFill>
            <a:srgbClr val="CCFFCC"/>
          </a:solidFill>
          <a:ln w="12700" algn="ctr">
            <a:solidFill>
              <a:schemeClr val="tx1"/>
            </a:solidFill>
            <a:round/>
            <a:headEnd/>
            <a:tailEnd/>
          </a:ln>
        </p:spPr>
        <p:txBody>
          <a:bodyPr/>
          <a:lstStyle/>
          <a:p>
            <a:pPr marL="0" lvl="1" algn="ctr" eaLnBrk="0" hangingPunct="0">
              <a:lnSpc>
                <a:spcPct val="80000"/>
              </a:lnSpc>
            </a:pPr>
            <a:r>
              <a:rPr lang="en-US" sz="3200" b="0" dirty="0">
                <a:latin typeface="Calibri" pitchFamily="34" charset="0"/>
                <a:cs typeface="Calibri" pitchFamily="34" charset="0"/>
              </a:rPr>
              <a:t>John Winthrop wanted to build Boston as a </a:t>
            </a:r>
            <a:br>
              <a:rPr lang="en-US" sz="3200" b="0" dirty="0">
                <a:latin typeface="Calibri" pitchFamily="34" charset="0"/>
                <a:cs typeface="Calibri" pitchFamily="34" charset="0"/>
              </a:rPr>
            </a:br>
            <a:r>
              <a:rPr lang="en-US" sz="3200" b="0" dirty="0">
                <a:latin typeface="Calibri" pitchFamily="34" charset="0"/>
                <a:cs typeface="Calibri" pitchFamily="34" charset="0"/>
              </a:rPr>
              <a:t>“</a:t>
            </a:r>
            <a:r>
              <a:rPr lang="en-US" sz="3200" b="0" dirty="0">
                <a:solidFill>
                  <a:srgbClr val="0000CC"/>
                </a:solidFill>
                <a:effectLst>
                  <a:glow rad="101600">
                    <a:schemeClr val="accent1">
                      <a:satMod val="175000"/>
                      <a:alpha val="40000"/>
                    </a:schemeClr>
                  </a:glow>
                  <a:outerShdw blurRad="38100" dist="38100" dir="2700000" algn="tl">
                    <a:srgbClr val="000000">
                      <a:alpha val="43137"/>
                    </a:srgbClr>
                  </a:outerShdw>
                </a:effectLst>
                <a:latin typeface="Calibri" pitchFamily="34" charset="0"/>
                <a:cs typeface="Calibri" pitchFamily="34" charset="0"/>
              </a:rPr>
              <a:t>city on a hill</a:t>
            </a:r>
            <a:r>
              <a:rPr lang="en-US" sz="3200" b="0" dirty="0">
                <a:latin typeface="Calibri" pitchFamily="34" charset="0"/>
                <a:cs typeface="Calibri" pitchFamily="34" charset="0"/>
              </a:rPr>
              <a:t>” to be a </a:t>
            </a:r>
            <a:r>
              <a:rPr lang="en-US" sz="3200" b="0" u="sng" dirty="0">
                <a:latin typeface="Calibri" pitchFamily="34" charset="0"/>
                <a:cs typeface="Calibri" pitchFamily="34" charset="0"/>
              </a:rPr>
              <a:t>model to other Christians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xit" presetSubtype="0" fill="hold" nodeType="withEffect">
                                  <p:stCondLst>
                                    <p:cond delay="0"/>
                                  </p:stCondLst>
                                  <p:childTnLst>
                                    <p:animEffect transition="out" filter="fade">
                                      <p:cBhvr>
                                        <p:cTn id="9" dur="500"/>
                                        <p:tgtEl>
                                          <p:spTgt spid="32772"/>
                                        </p:tgtEl>
                                      </p:cBhvr>
                                    </p:animEffect>
                                    <p:set>
                                      <p:cBhvr>
                                        <p:cTn id="10" dur="1" fill="hold">
                                          <p:stCondLst>
                                            <p:cond delay="499"/>
                                          </p:stCondLst>
                                        </p:cTn>
                                        <p:tgtEl>
                                          <p:spTgt spid="3277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2774"/>
                                        </p:tgtEl>
                                      </p:cBhvr>
                                    </p:animEffect>
                                    <p:set>
                                      <p:cBhvr>
                                        <p:cTn id="13" dur="1" fill="hold">
                                          <p:stCondLst>
                                            <p:cond delay="499"/>
                                          </p:stCondLst>
                                        </p:cTn>
                                        <p:tgtEl>
                                          <p:spTgt spid="32774"/>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ular Callout 7"/>
          <p:cNvSpPr>
            <a:spLocks noChangeArrowheads="1"/>
          </p:cNvSpPr>
          <p:nvPr/>
        </p:nvSpPr>
        <p:spPr bwMode="auto">
          <a:xfrm>
            <a:off x="152400" y="76200"/>
            <a:ext cx="8890000" cy="879475"/>
          </a:xfrm>
          <a:prstGeom prst="wedgeRectCallout">
            <a:avLst>
              <a:gd name="adj1" fmla="val 6343"/>
              <a:gd name="adj2" fmla="val -19676"/>
            </a:avLst>
          </a:prstGeom>
          <a:solidFill>
            <a:srgbClr val="CCFFCC"/>
          </a:solidFill>
          <a:ln w="12700" algn="ctr">
            <a:solidFill>
              <a:schemeClr val="tx1"/>
            </a:solidFill>
            <a:round/>
            <a:headEnd/>
            <a:tailEnd/>
          </a:ln>
        </p:spPr>
        <p:txBody>
          <a:bodyPr>
            <a:spAutoFit/>
          </a:bodyPr>
          <a:lstStyle/>
          <a:p>
            <a:pPr algn="ctr" eaLnBrk="0" hangingPunct="0">
              <a:lnSpc>
                <a:spcPct val="80000"/>
              </a:lnSpc>
            </a:pPr>
            <a:r>
              <a:rPr lang="en-US" sz="3200" u="sng" dirty="0">
                <a:latin typeface="Calibri" pitchFamily="34" charset="0"/>
                <a:cs typeface="Calibri" pitchFamily="34" charset="0"/>
              </a:rPr>
              <a:t>Quick discussion</a:t>
            </a:r>
            <a:r>
              <a:rPr lang="en-US" sz="3200" dirty="0">
                <a:latin typeface="Calibri" pitchFamily="34" charset="0"/>
                <a:cs typeface="Calibri" pitchFamily="34" charset="0"/>
              </a:rPr>
              <a:t>: </a:t>
            </a:r>
            <a:r>
              <a:rPr lang="en-US" sz="3200" b="0" dirty="0">
                <a:latin typeface="Calibri" pitchFamily="34" charset="0"/>
                <a:cs typeface="Calibri" pitchFamily="34" charset="0"/>
              </a:rPr>
              <a:t>Based on these images, how were the New England colonies different from Virginia? </a:t>
            </a:r>
          </a:p>
        </p:txBody>
      </p:sp>
      <p:pic>
        <p:nvPicPr>
          <p:cNvPr id="5" name="Picture 5" descr="Photo of NEW ENGLAND: SCHOOLHOUSE. &#10;A one-room schoolhouse in 17th century New England. Wood engraving, 19th century."/>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926842" y="990600"/>
            <a:ext cx="4114800" cy="33277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174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2200" y="3424238"/>
            <a:ext cx="3429000" cy="341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9" descr="http://www.nationalparks.org/images/PlanYourParkTripimgs/parkgraphics/ROWI.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376" y="1066800"/>
            <a:ext cx="4883624" cy="23225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MART"/>
          <p:cNvPicPr>
            <a:picLocks noChangeAspect="1" noChangeArrowheads="1"/>
          </p:cNvPicPr>
          <p:nvPr/>
        </p:nvPicPr>
        <p:blipFill>
          <a:blip r:embed="rId5" cstate="email">
            <a:lum bright="-12000" contrast="18000"/>
            <a:extLst>
              <a:ext uri="{28A0092B-C50C-407E-A947-70E740481C1C}">
                <a14:useLocalDpi xmlns:a14="http://schemas.microsoft.com/office/drawing/2010/main"/>
              </a:ext>
            </a:extLst>
          </a:blip>
          <a:srcRect/>
          <a:stretch>
            <a:fillRect/>
          </a:stretch>
        </p:blipFill>
        <p:spPr bwMode="auto">
          <a:xfrm>
            <a:off x="69376" y="3389342"/>
            <a:ext cx="2220819" cy="3468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9" descr="Photo of PILGRIMS AT CHURCH. &#10;Public Worship at Plymouth, Massachusetts, by the Pilgrims. Wood engraving, 19th century."/>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1" r="10847"/>
          <a:stretch/>
        </p:blipFill>
        <p:spPr bwMode="auto">
          <a:xfrm>
            <a:off x="5723925" y="4287672"/>
            <a:ext cx="3355249" cy="25505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6858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32771" name="Rectangle 3"/>
          <p:cNvSpPr>
            <a:spLocks noChangeArrowheads="1"/>
          </p:cNvSpPr>
          <p:nvPr/>
        </p:nvSpPr>
        <p:spPr bwMode="auto">
          <a:xfrm>
            <a:off x="3124200"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pic>
        <p:nvPicPr>
          <p:cNvPr id="9" name="Picture 9" descr="Photo of PILGRIMS AT CHURCH. &#10;Public Worship at Plymouth, Massachusetts, by the Pilgrims. Wood engraving, 19th century."/>
          <p:cNvPicPr>
            <a:picLocks noChangeAspect="1" noChangeArrowheads="1"/>
          </p:cNvPicPr>
          <p:nvPr/>
        </p:nvPicPr>
        <p:blipFill>
          <a:blip r:embed="rId3" cstate="email">
            <a:extLst>
              <a:ext uri="{28A0092B-C50C-407E-A947-70E740481C1C}">
                <a14:useLocalDpi xmlns:a14="http://schemas.microsoft.com/office/drawing/2010/main"/>
              </a:ext>
            </a:extLst>
          </a:blip>
          <a:srcRect r="1962"/>
          <a:stretch>
            <a:fillRect/>
          </a:stretch>
        </p:blipFill>
        <p:spPr bwMode="auto">
          <a:xfrm>
            <a:off x="152400" y="2590800"/>
            <a:ext cx="606266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2773" name="Rectangular Callout 5"/>
          <p:cNvSpPr>
            <a:spLocks noChangeArrowheads="1"/>
          </p:cNvSpPr>
          <p:nvPr/>
        </p:nvSpPr>
        <p:spPr bwMode="auto">
          <a:xfrm>
            <a:off x="152400" y="152400"/>
            <a:ext cx="8839200" cy="457200"/>
          </a:xfrm>
          <a:prstGeom prst="wedgeRectCallout">
            <a:avLst>
              <a:gd name="adj1" fmla="val 6343"/>
              <a:gd name="adj2" fmla="val -19676"/>
            </a:avLst>
          </a:prstGeom>
          <a:solidFill>
            <a:srgbClr val="CCFFCC"/>
          </a:solidFill>
          <a:ln w="12700" algn="ctr">
            <a:solidFill>
              <a:schemeClr val="tx1"/>
            </a:solidFill>
            <a:round/>
            <a:headEnd/>
            <a:tailEnd/>
          </a:ln>
        </p:spPr>
        <p:txBody>
          <a:bodyPr/>
          <a:lstStyle/>
          <a:p>
            <a:pPr marL="0" lvl="1" algn="ctr" eaLnBrk="0" hangingPunct="0">
              <a:lnSpc>
                <a:spcPct val="80000"/>
              </a:lnSpc>
            </a:pPr>
            <a:r>
              <a:rPr lang="en-US" sz="3200" b="0">
                <a:latin typeface="Calibri" pitchFamily="34" charset="0"/>
                <a:cs typeface="Calibri" pitchFamily="34" charset="0"/>
              </a:rPr>
              <a:t>Massachusetts was a different colony from Virginia:</a:t>
            </a:r>
          </a:p>
        </p:txBody>
      </p:sp>
      <p:sp>
        <p:nvSpPr>
          <p:cNvPr id="13" name="Rectangular Callout 5"/>
          <p:cNvSpPr>
            <a:spLocks noChangeArrowheads="1"/>
          </p:cNvSpPr>
          <p:nvPr/>
        </p:nvSpPr>
        <p:spPr bwMode="auto">
          <a:xfrm>
            <a:off x="152400" y="685800"/>
            <a:ext cx="4648200" cy="838200"/>
          </a:xfrm>
          <a:prstGeom prst="wedgeRectCallout">
            <a:avLst>
              <a:gd name="adj1" fmla="val 6343"/>
              <a:gd name="adj2" fmla="val -19676"/>
            </a:avLst>
          </a:prstGeom>
          <a:solidFill>
            <a:srgbClr val="FFFFCC"/>
          </a:solidFill>
          <a:ln w="12700" algn="ctr">
            <a:solidFill>
              <a:schemeClr val="tx1"/>
            </a:solidFill>
            <a:round/>
            <a:headEnd/>
            <a:tailEnd/>
          </a:ln>
        </p:spPr>
        <p:txBody>
          <a:bodyPr/>
          <a:lstStyle/>
          <a:p>
            <a:pPr algn="ctr" eaLnBrk="0" hangingPunct="0">
              <a:lnSpc>
                <a:spcPct val="80000"/>
              </a:lnSpc>
              <a:defRPr/>
            </a:pPr>
            <a:r>
              <a:rPr lang="en-US" sz="3200" b="0" dirty="0">
                <a:latin typeface="Calibri" pitchFamily="34" charset="0"/>
                <a:cs typeface="Calibri" pitchFamily="34" charset="0"/>
              </a:rPr>
              <a:t>Puritans came to America for </a:t>
            </a:r>
            <a:r>
              <a:rPr lang="en-US" sz="3200" b="0" dirty="0">
                <a:solidFill>
                  <a:srgbClr val="0000CC"/>
                </a:solidFill>
                <a:effectLst>
                  <a:glow rad="101600">
                    <a:schemeClr val="accent1">
                      <a:satMod val="175000"/>
                      <a:alpha val="40000"/>
                    </a:schemeClr>
                  </a:glow>
                </a:effectLst>
                <a:latin typeface="Calibri" pitchFamily="34" charset="0"/>
                <a:cs typeface="Calibri" pitchFamily="34" charset="0"/>
              </a:rPr>
              <a:t>religious freedom</a:t>
            </a:r>
            <a:endParaRPr lang="en-US" sz="3200" b="0" dirty="0">
              <a:latin typeface="Calibri" pitchFamily="34" charset="0"/>
              <a:cs typeface="Calibri" pitchFamily="34" charset="0"/>
            </a:endParaRPr>
          </a:p>
        </p:txBody>
      </p:sp>
      <p:sp>
        <p:nvSpPr>
          <p:cNvPr id="14" name="Rectangular Callout 5"/>
          <p:cNvSpPr>
            <a:spLocks noChangeArrowheads="1"/>
          </p:cNvSpPr>
          <p:nvPr/>
        </p:nvSpPr>
        <p:spPr bwMode="auto">
          <a:xfrm>
            <a:off x="4953000" y="685800"/>
            <a:ext cx="4038600" cy="838200"/>
          </a:xfrm>
          <a:prstGeom prst="wedgeRectCallout">
            <a:avLst>
              <a:gd name="adj1" fmla="val 6343"/>
              <a:gd name="adj2" fmla="val -19676"/>
            </a:avLst>
          </a:prstGeom>
          <a:solidFill>
            <a:srgbClr val="CDE6FF"/>
          </a:solidFill>
          <a:ln w="12700" algn="ctr">
            <a:solidFill>
              <a:schemeClr val="tx1"/>
            </a:solidFill>
            <a:round/>
            <a:headEnd/>
            <a:tailEnd/>
          </a:ln>
        </p:spPr>
        <p:txBody>
          <a:bodyPr/>
          <a:lstStyle/>
          <a:p>
            <a:pPr algn="ctr" eaLnBrk="0" hangingPunct="0">
              <a:lnSpc>
                <a:spcPct val="80000"/>
              </a:lnSpc>
              <a:defRPr/>
            </a:pPr>
            <a:r>
              <a:rPr lang="en-US" sz="3200" b="0" dirty="0">
                <a:latin typeface="Calibri" pitchFamily="34" charset="0"/>
                <a:cs typeface="Calibri" pitchFamily="34" charset="0"/>
              </a:rPr>
              <a:t>Puritan settlers usually came as </a:t>
            </a:r>
            <a:r>
              <a:rPr lang="en-US" sz="3200" b="0" dirty="0">
                <a:solidFill>
                  <a:srgbClr val="0000CC"/>
                </a:solidFill>
                <a:effectLst>
                  <a:glow rad="101600">
                    <a:schemeClr val="accent1">
                      <a:satMod val="175000"/>
                      <a:alpha val="40000"/>
                    </a:schemeClr>
                  </a:glow>
                </a:effectLst>
                <a:latin typeface="Calibri" pitchFamily="34" charset="0"/>
                <a:cs typeface="Calibri" pitchFamily="34" charset="0"/>
              </a:rPr>
              <a:t>families</a:t>
            </a:r>
            <a:endParaRPr lang="en-US" sz="3200" b="0" dirty="0">
              <a:latin typeface="Calibri" pitchFamily="34" charset="0"/>
              <a:cs typeface="Calibri" pitchFamily="34" charset="0"/>
            </a:endParaRPr>
          </a:p>
        </p:txBody>
      </p:sp>
      <p:sp>
        <p:nvSpPr>
          <p:cNvPr id="15" name="Rectangular Callout 5"/>
          <p:cNvSpPr>
            <a:spLocks noChangeArrowheads="1"/>
          </p:cNvSpPr>
          <p:nvPr/>
        </p:nvSpPr>
        <p:spPr bwMode="auto">
          <a:xfrm>
            <a:off x="152400" y="1600200"/>
            <a:ext cx="8839200" cy="838200"/>
          </a:xfrm>
          <a:prstGeom prst="wedgeRectCallout">
            <a:avLst>
              <a:gd name="adj1" fmla="val 6343"/>
              <a:gd name="adj2" fmla="val -19676"/>
            </a:avLst>
          </a:prstGeom>
          <a:solidFill>
            <a:srgbClr val="FFCCCC"/>
          </a:solidFill>
          <a:ln w="12700" algn="ctr">
            <a:solidFill>
              <a:schemeClr val="tx1"/>
            </a:solidFill>
            <a:round/>
            <a:headEnd/>
            <a:tailEnd/>
          </a:ln>
        </p:spPr>
        <p:txBody>
          <a:bodyPr/>
          <a:lstStyle/>
          <a:p>
            <a:pPr algn="ctr" eaLnBrk="0" hangingPunct="0">
              <a:lnSpc>
                <a:spcPct val="80000"/>
              </a:lnSpc>
            </a:pPr>
            <a:r>
              <a:rPr lang="en-US" sz="3200" b="0">
                <a:latin typeface="Calibri" pitchFamily="34" charset="0"/>
                <a:cs typeface="Calibri" pitchFamily="34" charset="0"/>
              </a:rPr>
              <a:t>Settlers sacrificed for the common good, built schools, &amp; focused on subsistence farming </a:t>
            </a:r>
          </a:p>
        </p:txBody>
      </p:sp>
      <p:pic>
        <p:nvPicPr>
          <p:cNvPr id="16" name="Picture 8" descr="MART"/>
          <p:cNvPicPr>
            <a:picLocks noChangeAspect="1" noChangeArrowheads="1"/>
          </p:cNvPicPr>
          <p:nvPr/>
        </p:nvPicPr>
        <p:blipFill>
          <a:blip r:embed="rId4" cstate="email">
            <a:lum bright="-12000" contrast="18000"/>
            <a:extLst>
              <a:ext uri="{28A0092B-C50C-407E-A947-70E740481C1C}">
                <a14:useLocalDpi xmlns:a14="http://schemas.microsoft.com/office/drawing/2010/main"/>
              </a:ext>
            </a:extLst>
          </a:blip>
          <a:srcRect/>
          <a:stretch>
            <a:fillRect/>
          </a:stretch>
        </p:blipFill>
        <p:spPr bwMode="auto">
          <a:xfrm>
            <a:off x="6335713" y="2514600"/>
            <a:ext cx="273208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7" name="Rectangular Callout 5"/>
          <p:cNvSpPr>
            <a:spLocks noChangeArrowheads="1"/>
          </p:cNvSpPr>
          <p:nvPr/>
        </p:nvSpPr>
        <p:spPr bwMode="auto">
          <a:xfrm>
            <a:off x="381000" y="5486400"/>
            <a:ext cx="5529263" cy="1219200"/>
          </a:xfrm>
          <a:prstGeom prst="wedgeRectCallout">
            <a:avLst>
              <a:gd name="adj1" fmla="val 6343"/>
              <a:gd name="adj2" fmla="val -19676"/>
            </a:avLst>
          </a:prstGeom>
          <a:solidFill>
            <a:srgbClr val="FFCC99"/>
          </a:solidFill>
          <a:ln w="12700" algn="ctr">
            <a:solidFill>
              <a:schemeClr val="tx1"/>
            </a:solidFill>
            <a:round/>
            <a:headEnd/>
            <a:tailEnd/>
          </a:ln>
        </p:spPr>
        <p:txBody>
          <a:bodyPr/>
          <a:lstStyle/>
          <a:p>
            <a:pPr algn="ctr" eaLnBrk="0" hangingPunct="0">
              <a:lnSpc>
                <a:spcPct val="80000"/>
              </a:lnSpc>
            </a:pPr>
            <a:r>
              <a:rPr lang="en-US" sz="3200" b="0">
                <a:latin typeface="Calibri" pitchFamily="34" charset="0"/>
                <a:cs typeface="Calibri" pitchFamily="34" charset="0"/>
              </a:rPr>
              <a:t>New England was a more healthy place to live than Virginia so colonists lived longer</a:t>
            </a:r>
          </a:p>
        </p:txBody>
      </p:sp>
      <p:pic>
        <p:nvPicPr>
          <p:cNvPr id="18" name="Picture 9" descr="http://www.nationalparks.org/images/PlanYourParkTripimgs/parkgraphics/ROWI.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2400" y="2514600"/>
            <a:ext cx="6045200"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91200" y="2463800"/>
            <a:ext cx="3429000" cy="341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xit" presetSubtype="0" fill="hold" nodeType="with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9"/>
                                        </p:tgtEl>
                                      </p:cBhvr>
                                    </p:animEffect>
                                    <p:set>
                                      <p:cBhvr>
                                        <p:cTn id="24" dur="1" fill="hold">
                                          <p:stCondLst>
                                            <p:cond delay="499"/>
                                          </p:stCondLst>
                                        </p:cTn>
                                        <p:tgtEl>
                                          <p:spTgt spid="19"/>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3" descr="20272"/>
          <p:cNvPicPr>
            <a:picLocks noChangeAspect="1" noChangeArrowheads="1"/>
          </p:cNvPicPr>
          <p:nvPr/>
        </p:nvPicPr>
        <p:blipFill>
          <a:blip r:embed="rId3" cstate="email">
            <a:lum bright="-18000" contrast="30000"/>
            <a:extLst>
              <a:ext uri="{28A0092B-C50C-407E-A947-70E740481C1C}">
                <a14:useLocalDpi xmlns:a14="http://schemas.microsoft.com/office/drawing/2010/main"/>
              </a:ext>
            </a:extLst>
          </a:blip>
          <a:srcRect/>
          <a:stretch>
            <a:fillRect/>
          </a:stretch>
        </p:blipFill>
        <p:spPr bwMode="auto">
          <a:xfrm>
            <a:off x="-46038" y="1025525"/>
            <a:ext cx="5227638"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3891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t="182"/>
          <a:stretch>
            <a:fillRect/>
          </a:stretch>
        </p:blipFill>
        <p:spPr bwMode="auto">
          <a:xfrm>
            <a:off x="5240338" y="1371600"/>
            <a:ext cx="3827462"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7892" name="AutoShape 7"/>
          <p:cNvSpPr>
            <a:spLocks noChangeArrowheads="1"/>
          </p:cNvSpPr>
          <p:nvPr/>
        </p:nvSpPr>
        <p:spPr bwMode="auto">
          <a:xfrm>
            <a:off x="304800" y="114300"/>
            <a:ext cx="8382000" cy="876300"/>
          </a:xfrm>
          <a:prstGeom prst="wedgeRectCallout">
            <a:avLst>
              <a:gd name="adj1" fmla="val 30551"/>
              <a:gd name="adj2" fmla="val -1810"/>
            </a:avLst>
          </a:prstGeom>
          <a:solidFill>
            <a:srgbClr val="FFCCCC"/>
          </a:solidFill>
          <a:ln w="12700">
            <a:solidFill>
              <a:schemeClr val="tx1"/>
            </a:solidFill>
            <a:miter lim="800000"/>
            <a:headEnd/>
            <a:tailEnd/>
          </a:ln>
        </p:spPr>
        <p:txBody>
          <a:bodyPr/>
          <a:lstStyle/>
          <a:p>
            <a:pPr algn="ctr" eaLnBrk="0" hangingPunct="0">
              <a:lnSpc>
                <a:spcPct val="80000"/>
              </a:lnSpc>
              <a:defRPr/>
            </a:pPr>
            <a:r>
              <a:rPr lang="en-US" sz="3200" b="0" dirty="0">
                <a:latin typeface="Calibri" pitchFamily="34" charset="0"/>
                <a:cs typeface="Calibri" pitchFamily="34" charset="0"/>
              </a:rPr>
              <a:t>Government in in the New England colonies centered on the church through town meetings</a:t>
            </a:r>
          </a:p>
        </p:txBody>
      </p:sp>
      <p:sp>
        <p:nvSpPr>
          <p:cNvPr id="8" name="AutoShape 7"/>
          <p:cNvSpPr>
            <a:spLocks noChangeArrowheads="1"/>
          </p:cNvSpPr>
          <p:nvPr/>
        </p:nvSpPr>
        <p:spPr bwMode="auto">
          <a:xfrm>
            <a:off x="5518150" y="1676400"/>
            <a:ext cx="3276600" cy="1981200"/>
          </a:xfrm>
          <a:prstGeom prst="wedgeRectCallout">
            <a:avLst>
              <a:gd name="adj1" fmla="val 30551"/>
              <a:gd name="adj2" fmla="val -1810"/>
            </a:avLst>
          </a:prstGeom>
          <a:solidFill>
            <a:srgbClr val="CDE6FF"/>
          </a:solidFill>
          <a:ln w="12700">
            <a:solidFill>
              <a:schemeClr val="tx1"/>
            </a:solidFill>
            <a:miter lim="800000"/>
            <a:headEnd/>
            <a:tailEnd/>
          </a:ln>
        </p:spPr>
        <p:txBody>
          <a:bodyPr/>
          <a:lstStyle/>
          <a:p>
            <a:pPr algn="ctr" eaLnBrk="0" hangingPunct="0">
              <a:lnSpc>
                <a:spcPct val="80000"/>
              </a:lnSpc>
            </a:pPr>
            <a:r>
              <a:rPr lang="en-US" sz="3200" b="0" dirty="0">
                <a:latin typeface="Calibri" pitchFamily="34" charset="0"/>
                <a:cs typeface="Calibri" pitchFamily="34" charset="0"/>
              </a:rPr>
              <a:t>Each New England town was independently governed by local church members </a:t>
            </a:r>
            <a:endParaRPr kumimoji="1" lang="en-US" sz="3200" b="0" dirty="0">
              <a:latin typeface="Calibri" pitchFamily="34" charset="0"/>
              <a:cs typeface="Calibri" pitchFamily="34" charset="0"/>
            </a:endParaRPr>
          </a:p>
        </p:txBody>
      </p:sp>
      <p:sp>
        <p:nvSpPr>
          <p:cNvPr id="9" name="AutoShape 7"/>
          <p:cNvSpPr>
            <a:spLocks noChangeArrowheads="1"/>
          </p:cNvSpPr>
          <p:nvPr/>
        </p:nvSpPr>
        <p:spPr bwMode="auto">
          <a:xfrm>
            <a:off x="5518150" y="4114800"/>
            <a:ext cx="3276600" cy="1981200"/>
          </a:xfrm>
          <a:prstGeom prst="wedgeRectCallout">
            <a:avLst>
              <a:gd name="adj1" fmla="val 30551"/>
              <a:gd name="adj2" fmla="val -1810"/>
            </a:avLst>
          </a:prstGeom>
          <a:solidFill>
            <a:srgbClr val="FFFFCC"/>
          </a:solidFill>
          <a:ln w="12700">
            <a:solidFill>
              <a:schemeClr val="tx1"/>
            </a:solidFill>
            <a:miter lim="800000"/>
            <a:headEnd/>
            <a:tailEnd/>
          </a:ln>
        </p:spPr>
        <p:txBody>
          <a:bodyPr/>
          <a:lstStyle/>
          <a:p>
            <a:pPr algn="ctr" eaLnBrk="0" hangingPunct="0">
              <a:lnSpc>
                <a:spcPct val="80000"/>
              </a:lnSpc>
            </a:pPr>
            <a:r>
              <a:rPr lang="en-US" sz="3200" b="0" dirty="0">
                <a:latin typeface="Calibri" pitchFamily="34" charset="0"/>
                <a:cs typeface="Calibri" pitchFamily="34" charset="0"/>
              </a:rPr>
              <a:t>All adult male church members were allowed       to vote for local laws &amp; taxes</a:t>
            </a:r>
          </a:p>
        </p:txBody>
      </p:sp>
      <p:pic>
        <p:nvPicPr>
          <p:cNvPr id="33799" name="Picture 3" descr="20272"/>
          <p:cNvPicPr>
            <a:picLocks noChangeAspect="1" noChangeArrowheads="1"/>
          </p:cNvPicPr>
          <p:nvPr/>
        </p:nvPicPr>
        <p:blipFill>
          <a:blip r:embed="rId5" cstate="email">
            <a:lum bright="-18000" contrast="30000"/>
            <a:extLst>
              <a:ext uri="{28A0092B-C50C-407E-A947-70E740481C1C}">
                <a14:useLocalDpi xmlns:a14="http://schemas.microsoft.com/office/drawing/2010/main"/>
              </a:ext>
            </a:extLst>
          </a:blip>
          <a:srcRect/>
          <a:stretch>
            <a:fillRect/>
          </a:stretch>
        </p:blipFill>
        <p:spPr bwMode="auto">
          <a:xfrm>
            <a:off x="3733800" y="1828800"/>
            <a:ext cx="1371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xit" presetSubtype="0" fill="hold" nodeType="withEffect">
                                  <p:stCondLst>
                                    <p:cond delay="0"/>
                                  </p:stCondLst>
                                  <p:childTnLst>
                                    <p:animEffect transition="out" filter="fade">
                                      <p:cBhvr>
                                        <p:cTn id="12" dur="500"/>
                                        <p:tgtEl>
                                          <p:spTgt spid="38917"/>
                                        </p:tgtEl>
                                      </p:cBhvr>
                                    </p:animEffect>
                                    <p:set>
                                      <p:cBhvr>
                                        <p:cTn id="13" dur="1" fill="hold">
                                          <p:stCondLst>
                                            <p:cond delay="499"/>
                                          </p:stCondLst>
                                        </p:cTn>
                                        <p:tgtEl>
                                          <p:spTgt spid="389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6858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34819" name="Rectangle 3"/>
          <p:cNvSpPr>
            <a:spLocks noChangeArrowheads="1"/>
          </p:cNvSpPr>
          <p:nvPr/>
        </p:nvSpPr>
        <p:spPr bwMode="auto">
          <a:xfrm>
            <a:off x="3124200"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pic>
        <p:nvPicPr>
          <p:cNvPr id="34820"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81400" y="357188"/>
            <a:ext cx="5584825" cy="638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4821" name="AutoShape 7"/>
          <p:cNvSpPr>
            <a:spLocks noChangeArrowheads="1"/>
          </p:cNvSpPr>
          <p:nvPr/>
        </p:nvSpPr>
        <p:spPr bwMode="auto">
          <a:xfrm>
            <a:off x="152400" y="533400"/>
            <a:ext cx="5943600" cy="1676400"/>
          </a:xfrm>
          <a:prstGeom prst="wedgeRectCallout">
            <a:avLst>
              <a:gd name="adj1" fmla="val 13690"/>
              <a:gd name="adj2" fmla="val -5389"/>
            </a:avLst>
          </a:prstGeom>
          <a:solidFill>
            <a:srgbClr val="FFCCCC"/>
          </a:solidFill>
          <a:ln w="12700">
            <a:solidFill>
              <a:schemeClr val="tx1"/>
            </a:solidFill>
            <a:miter lim="800000"/>
            <a:headEnd/>
            <a:tailEnd/>
          </a:ln>
        </p:spPr>
        <p:txBody>
          <a:bodyPr/>
          <a:lstStyle/>
          <a:p>
            <a:pPr algn="ctr" eaLnBrk="0" hangingPunct="0">
              <a:lnSpc>
                <a:spcPct val="80000"/>
              </a:lnSpc>
            </a:pPr>
            <a:r>
              <a:rPr lang="en-US" sz="3200" b="0">
                <a:latin typeface="Calibri" pitchFamily="34" charset="0"/>
                <a:cs typeface="Calibri" pitchFamily="34" charset="0"/>
              </a:rPr>
              <a:t>As the Massachusetts colony grew, </a:t>
            </a:r>
            <a:br>
              <a:rPr lang="en-US" sz="3200" b="0">
                <a:latin typeface="Calibri" pitchFamily="34" charset="0"/>
                <a:cs typeface="Calibri" pitchFamily="34" charset="0"/>
              </a:rPr>
            </a:br>
            <a:r>
              <a:rPr lang="en-US" sz="3200" b="0">
                <a:latin typeface="Calibri" pitchFamily="34" charset="0"/>
                <a:cs typeface="Calibri" pitchFamily="34" charset="0"/>
              </a:rPr>
              <a:t>it spawned four new colonies: </a:t>
            </a:r>
            <a:br>
              <a:rPr lang="en-US" sz="3200" b="0">
                <a:latin typeface="Calibri" pitchFamily="34" charset="0"/>
                <a:cs typeface="Calibri" pitchFamily="34" charset="0"/>
              </a:rPr>
            </a:br>
            <a:r>
              <a:rPr lang="en-US" sz="3200" b="0">
                <a:latin typeface="Calibri" pitchFamily="34" charset="0"/>
                <a:cs typeface="Calibri" pitchFamily="34" charset="0"/>
              </a:rPr>
              <a:t>New Hampshire, Rhode Island, </a:t>
            </a:r>
            <a:br>
              <a:rPr lang="en-US" sz="3200" b="0">
                <a:latin typeface="Calibri" pitchFamily="34" charset="0"/>
                <a:cs typeface="Calibri" pitchFamily="34" charset="0"/>
              </a:rPr>
            </a:br>
            <a:r>
              <a:rPr lang="en-US" sz="3200" b="0">
                <a:latin typeface="Calibri" pitchFamily="34" charset="0"/>
                <a:cs typeface="Calibri" pitchFamily="34" charset="0"/>
              </a:rPr>
              <a:t>New Haven, &amp; Connecticut </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6858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35843" name="Rectangle 3"/>
          <p:cNvSpPr>
            <a:spLocks noChangeArrowheads="1"/>
          </p:cNvSpPr>
          <p:nvPr/>
        </p:nvSpPr>
        <p:spPr bwMode="auto">
          <a:xfrm>
            <a:off x="3124200"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35844" name="AutoShape 7"/>
          <p:cNvSpPr>
            <a:spLocks noChangeArrowheads="1"/>
          </p:cNvSpPr>
          <p:nvPr/>
        </p:nvSpPr>
        <p:spPr bwMode="auto">
          <a:xfrm>
            <a:off x="762000" y="76200"/>
            <a:ext cx="7620000" cy="838200"/>
          </a:xfrm>
          <a:prstGeom prst="wedgeRectCallout">
            <a:avLst>
              <a:gd name="adj1" fmla="val 13690"/>
              <a:gd name="adj2" fmla="val -5389"/>
            </a:avLst>
          </a:prstGeom>
          <a:solidFill>
            <a:srgbClr val="FFCCCC"/>
          </a:solidFill>
          <a:ln w="12700">
            <a:solidFill>
              <a:schemeClr val="tx1"/>
            </a:solidFill>
            <a:miter lim="800000"/>
            <a:headEnd/>
            <a:tailEnd/>
          </a:ln>
        </p:spPr>
        <p:txBody>
          <a:bodyPr/>
          <a:lstStyle/>
          <a:p>
            <a:pPr algn="ctr" eaLnBrk="0" hangingPunct="0">
              <a:lnSpc>
                <a:spcPct val="80000"/>
              </a:lnSpc>
            </a:pPr>
            <a:r>
              <a:rPr lang="en-US" sz="3200" b="0">
                <a:latin typeface="Calibri" pitchFamily="34" charset="0"/>
                <a:cs typeface="Calibri" pitchFamily="34" charset="0"/>
              </a:rPr>
              <a:t>As the New England colonies expanded into new lands, conflicts with Indians arose</a:t>
            </a:r>
          </a:p>
        </p:txBody>
      </p:sp>
      <p:sp>
        <p:nvSpPr>
          <p:cNvPr id="35845" name="AutoShape 7"/>
          <p:cNvSpPr>
            <a:spLocks noChangeArrowheads="1"/>
          </p:cNvSpPr>
          <p:nvPr/>
        </p:nvSpPr>
        <p:spPr bwMode="auto">
          <a:xfrm>
            <a:off x="76200" y="6019800"/>
            <a:ext cx="8915400" cy="758825"/>
          </a:xfrm>
          <a:prstGeom prst="wedgeRectCallout">
            <a:avLst>
              <a:gd name="adj1" fmla="val 28838"/>
              <a:gd name="adj2" fmla="val 13755"/>
            </a:avLst>
          </a:prstGeom>
          <a:solidFill>
            <a:srgbClr val="CCCCFF"/>
          </a:solidFill>
          <a:ln w="12700">
            <a:solidFill>
              <a:schemeClr val="tx1"/>
            </a:solidFill>
            <a:miter lim="800000"/>
            <a:headEnd/>
            <a:tailEnd/>
          </a:ln>
        </p:spPr>
        <p:txBody>
          <a:bodyPr/>
          <a:lstStyle/>
          <a:p>
            <a:pPr algn="ctr" eaLnBrk="0" hangingPunct="0">
              <a:lnSpc>
                <a:spcPct val="80000"/>
              </a:lnSpc>
            </a:pPr>
            <a:r>
              <a:rPr lang="en-US" sz="3200" b="0">
                <a:latin typeface="Calibri" pitchFamily="34" charset="0"/>
                <a:cs typeface="Calibri" pitchFamily="34" charset="0"/>
              </a:rPr>
              <a:t>The Pequot War in 1637 was the 1</a:t>
            </a:r>
            <a:r>
              <a:rPr lang="en-US" sz="3200" b="0" baseline="30000">
                <a:latin typeface="Calibri" pitchFamily="34" charset="0"/>
                <a:cs typeface="Calibri" pitchFamily="34" charset="0"/>
              </a:rPr>
              <a:t>st</a:t>
            </a:r>
            <a:r>
              <a:rPr lang="en-US" sz="3200" b="0">
                <a:latin typeface="Calibri" pitchFamily="34" charset="0"/>
                <a:cs typeface="Calibri" pitchFamily="34" charset="0"/>
              </a:rPr>
              <a:t> major British-led attack on Indians &amp; led to the death of 600 Indians</a:t>
            </a:r>
          </a:p>
        </p:txBody>
      </p:sp>
      <p:pic>
        <p:nvPicPr>
          <p:cNvPr id="35846" name="Picture 2" descr="http://4.bp.blogspot.com/_zLYDH1KfaG8/TBXIkDX8FmI/AAAAAAAAAjk/Z_LL89g_wlk/s640/pequot+wa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82675" y="990600"/>
            <a:ext cx="7239000"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endParaRPr lang="en-US" smtClean="0"/>
          </a:p>
        </p:txBody>
      </p:sp>
      <p:sp>
        <p:nvSpPr>
          <p:cNvPr id="36867" name="Content Placeholder 2"/>
          <p:cNvSpPr>
            <a:spLocks noGrp="1"/>
          </p:cNvSpPr>
          <p:nvPr>
            <p:ph idx="1"/>
          </p:nvPr>
        </p:nvSpPr>
        <p:spPr/>
        <p:txBody>
          <a:bodyPr/>
          <a:lstStyle/>
          <a:p>
            <a:endParaRPr lang="en-US" smtClean="0"/>
          </a:p>
        </p:txBody>
      </p:sp>
      <p:pic>
        <p:nvPicPr>
          <p:cNvPr id="36868" name="Picture 4" descr="hist_mass_p15-1"/>
          <p:cNvPicPr preferRelativeResize="0">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225" y="13716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43013" name="AutoShape 7"/>
          <p:cNvSpPr>
            <a:spLocks noChangeArrowheads="1"/>
          </p:cNvSpPr>
          <p:nvPr/>
        </p:nvSpPr>
        <p:spPr bwMode="auto">
          <a:xfrm>
            <a:off x="762000" y="152400"/>
            <a:ext cx="7620000" cy="1219200"/>
          </a:xfrm>
          <a:prstGeom prst="wedgeRectCallout">
            <a:avLst>
              <a:gd name="adj1" fmla="val 13690"/>
              <a:gd name="adj2" fmla="val -5389"/>
            </a:avLst>
          </a:prstGeom>
          <a:solidFill>
            <a:srgbClr val="FFCC99"/>
          </a:solidFill>
          <a:ln w="12700">
            <a:solidFill>
              <a:schemeClr val="tx1"/>
            </a:solidFill>
            <a:miter lim="800000"/>
            <a:headEnd/>
            <a:tailEnd/>
          </a:ln>
        </p:spPr>
        <p:txBody>
          <a:bodyPr/>
          <a:lstStyle/>
          <a:p>
            <a:pPr algn="ctr" eaLnBrk="0" hangingPunct="0">
              <a:lnSpc>
                <a:spcPct val="80000"/>
              </a:lnSpc>
              <a:defRPr/>
            </a:pPr>
            <a:r>
              <a:rPr lang="en-US" sz="3200" b="0" dirty="0">
                <a:solidFill>
                  <a:srgbClr val="0000CC"/>
                </a:solidFill>
                <a:effectLst>
                  <a:glow rad="101600">
                    <a:schemeClr val="accent1">
                      <a:satMod val="175000"/>
                      <a:alpha val="40000"/>
                    </a:schemeClr>
                  </a:glow>
                </a:effectLst>
                <a:latin typeface="Calibri" pitchFamily="34" charset="0"/>
                <a:cs typeface="Calibri" pitchFamily="34" charset="0"/>
              </a:rPr>
              <a:t>King Philip’s War </a:t>
            </a:r>
            <a:r>
              <a:rPr lang="en-US" sz="3200" b="0" dirty="0">
                <a:latin typeface="Calibri" pitchFamily="34" charset="0"/>
                <a:cs typeface="Calibri" pitchFamily="34" charset="0"/>
              </a:rPr>
              <a:t>broke out in 1675 when </a:t>
            </a:r>
            <a:br>
              <a:rPr lang="en-US" sz="3200" b="0" dirty="0">
                <a:latin typeface="Calibri" pitchFamily="34" charset="0"/>
                <a:cs typeface="Calibri" pitchFamily="34" charset="0"/>
              </a:rPr>
            </a:br>
            <a:r>
              <a:rPr lang="en-US" sz="3200" b="0" dirty="0">
                <a:latin typeface="Calibri" pitchFamily="34" charset="0"/>
                <a:cs typeface="Calibri" pitchFamily="34" charset="0"/>
              </a:rPr>
              <a:t>the Wampanoag Indians raided towns, </a:t>
            </a:r>
            <a:br>
              <a:rPr lang="en-US" sz="3200" b="0" dirty="0">
                <a:latin typeface="Calibri" pitchFamily="34" charset="0"/>
                <a:cs typeface="Calibri" pitchFamily="34" charset="0"/>
              </a:rPr>
            </a:br>
            <a:r>
              <a:rPr lang="en-US" sz="3200" b="0" dirty="0">
                <a:latin typeface="Calibri" pitchFamily="34" charset="0"/>
                <a:cs typeface="Calibri" pitchFamily="34" charset="0"/>
              </a:rPr>
              <a:t>killing 10% of the colonial New England men </a:t>
            </a:r>
          </a:p>
        </p:txBody>
      </p:sp>
      <p:pic>
        <p:nvPicPr>
          <p:cNvPr id="7" name="Picture 4" descr="Photo of NATIVE AMERICAN ATTACK, 1675. &#10;Native Americans attacking a Massachusetts village (Brookfield or Deerfield) during King Philip's War, 1675. Color engraving, 19th centur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8588" y="1676400"/>
            <a:ext cx="3986212" cy="5029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99FF99"/>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76200"/>
            <a:ext cx="9144000" cy="1143000"/>
          </a:xfrm>
        </p:spPr>
        <p:txBody>
          <a:bodyPr/>
          <a:lstStyle/>
          <a:p>
            <a:pPr>
              <a:lnSpc>
                <a:spcPct val="90000"/>
              </a:lnSpc>
            </a:pPr>
            <a:r>
              <a:rPr lang="en-US" sz="3600" dirty="0" smtClean="0">
                <a:solidFill>
                  <a:schemeClr val="tx1"/>
                </a:solidFill>
                <a:latin typeface="Calibri" pitchFamily="34" charset="0"/>
                <a:cs typeface="Calibri" pitchFamily="34" charset="0"/>
              </a:rPr>
              <a:t>What might have caused the hysteria </a:t>
            </a:r>
            <a:br>
              <a:rPr lang="en-US" sz="3600" dirty="0" smtClean="0">
                <a:solidFill>
                  <a:schemeClr val="tx1"/>
                </a:solidFill>
                <a:latin typeface="Calibri" pitchFamily="34" charset="0"/>
                <a:cs typeface="Calibri" pitchFamily="34" charset="0"/>
              </a:rPr>
            </a:br>
            <a:r>
              <a:rPr lang="en-US" sz="3600" dirty="0" smtClean="0">
                <a:solidFill>
                  <a:schemeClr val="tx1"/>
                </a:solidFill>
                <a:latin typeface="Calibri" pitchFamily="34" charset="0"/>
                <a:cs typeface="Calibri" pitchFamily="34" charset="0"/>
              </a:rPr>
              <a:t>shown in this image? </a:t>
            </a:r>
          </a:p>
        </p:txBody>
      </p:sp>
      <p:sp>
        <p:nvSpPr>
          <p:cNvPr id="37891" name="Rectangle 3"/>
          <p:cNvSpPr>
            <a:spLocks noGrp="1" noChangeArrowheads="1"/>
          </p:cNvSpPr>
          <p:nvPr>
            <p:ph idx="1"/>
          </p:nvPr>
        </p:nvSpPr>
        <p:spPr/>
        <p:txBody>
          <a:bodyPr/>
          <a:lstStyle/>
          <a:p>
            <a:endParaRPr lang="en-US" smtClean="0"/>
          </a:p>
        </p:txBody>
      </p:sp>
      <p:pic>
        <p:nvPicPr>
          <p:cNvPr id="37892" name="Picture 4" descr="Image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225550"/>
            <a:ext cx="9144000" cy="56324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AutoShape 7"/>
          <p:cNvSpPr>
            <a:spLocks noChangeArrowheads="1"/>
          </p:cNvSpPr>
          <p:nvPr/>
        </p:nvSpPr>
        <p:spPr bwMode="auto">
          <a:xfrm>
            <a:off x="1143000" y="76200"/>
            <a:ext cx="6781800" cy="876300"/>
          </a:xfrm>
          <a:prstGeom prst="wedgeRectCallout">
            <a:avLst>
              <a:gd name="adj1" fmla="val 30551"/>
              <a:gd name="adj2" fmla="val -1810"/>
            </a:avLst>
          </a:prstGeom>
          <a:solidFill>
            <a:srgbClr val="CCFFCC"/>
          </a:solidFill>
          <a:ln w="12700">
            <a:solidFill>
              <a:schemeClr val="tx1"/>
            </a:solidFill>
            <a:miter lim="800000"/>
            <a:headEnd/>
            <a:tailEnd/>
          </a:ln>
        </p:spPr>
        <p:txBody>
          <a:bodyPr/>
          <a:lstStyle/>
          <a:p>
            <a:pPr algn="ctr" eaLnBrk="0" hangingPunct="0">
              <a:lnSpc>
                <a:spcPct val="80000"/>
              </a:lnSpc>
            </a:pPr>
            <a:r>
              <a:rPr lang="en-US" sz="3200" b="0">
                <a:latin typeface="Calibri" pitchFamily="34" charset="0"/>
                <a:cs typeface="Calibri" pitchFamily="34" charset="0"/>
              </a:rPr>
              <a:t>New England Puritans did not like ideas that differed from their own beliefs </a:t>
            </a:r>
            <a:endParaRPr kumimoji="1" lang="en-US" sz="3200" b="0">
              <a:latin typeface="Calibri" pitchFamily="34" charset="0"/>
              <a:cs typeface="Calibri" pitchFamily="34" charset="0"/>
            </a:endParaRPr>
          </a:p>
        </p:txBody>
      </p:sp>
      <p:sp>
        <p:nvSpPr>
          <p:cNvPr id="39939" name="AutoShape 7"/>
          <p:cNvSpPr>
            <a:spLocks noChangeArrowheads="1"/>
          </p:cNvSpPr>
          <p:nvPr/>
        </p:nvSpPr>
        <p:spPr bwMode="auto">
          <a:xfrm>
            <a:off x="76200" y="5105400"/>
            <a:ext cx="5867400" cy="1600200"/>
          </a:xfrm>
          <a:prstGeom prst="wedgeRectCallout">
            <a:avLst>
              <a:gd name="adj1" fmla="val 30551"/>
              <a:gd name="adj2" fmla="val -1810"/>
            </a:avLst>
          </a:prstGeom>
          <a:solidFill>
            <a:srgbClr val="FFCC99"/>
          </a:solidFill>
          <a:ln w="12700">
            <a:solidFill>
              <a:schemeClr val="tx1"/>
            </a:solidFill>
            <a:miter lim="800000"/>
            <a:headEnd/>
            <a:tailEnd/>
          </a:ln>
        </p:spPr>
        <p:txBody>
          <a:bodyPr/>
          <a:lstStyle/>
          <a:p>
            <a:pPr algn="ctr" eaLnBrk="0" hangingPunct="0">
              <a:lnSpc>
                <a:spcPct val="80000"/>
              </a:lnSpc>
              <a:defRPr/>
            </a:pPr>
            <a:r>
              <a:rPr lang="en-US" sz="3200" b="0" dirty="0">
                <a:solidFill>
                  <a:srgbClr val="0000CC"/>
                </a:solidFill>
                <a:effectLst>
                  <a:glow rad="101600">
                    <a:schemeClr val="accent1">
                      <a:satMod val="175000"/>
                      <a:alpha val="40000"/>
                    </a:schemeClr>
                  </a:glow>
                </a:effectLst>
                <a:latin typeface="Calibri" pitchFamily="34" charset="0"/>
                <a:cs typeface="Calibri" pitchFamily="34" charset="0"/>
              </a:rPr>
              <a:t>Roger</a:t>
            </a:r>
            <a:r>
              <a:rPr lang="en-US" sz="2800" b="0" dirty="0">
                <a:solidFill>
                  <a:srgbClr val="0000CC"/>
                </a:solidFill>
                <a:effectLst>
                  <a:glow rad="101600">
                    <a:schemeClr val="accent1">
                      <a:satMod val="175000"/>
                      <a:alpha val="40000"/>
                    </a:schemeClr>
                  </a:glow>
                </a:effectLst>
                <a:latin typeface="Calibri" pitchFamily="34" charset="0"/>
                <a:cs typeface="Calibri" pitchFamily="34" charset="0"/>
              </a:rPr>
              <a:t> </a:t>
            </a:r>
            <a:r>
              <a:rPr lang="en-US" sz="3200" b="0" dirty="0">
                <a:solidFill>
                  <a:srgbClr val="0000CC"/>
                </a:solidFill>
                <a:effectLst>
                  <a:glow rad="101600">
                    <a:schemeClr val="accent1">
                      <a:satMod val="175000"/>
                      <a:alpha val="40000"/>
                    </a:schemeClr>
                  </a:glow>
                </a:effectLst>
                <a:latin typeface="Calibri" pitchFamily="34" charset="0"/>
                <a:cs typeface="Calibri" pitchFamily="34" charset="0"/>
              </a:rPr>
              <a:t>Williams </a:t>
            </a:r>
            <a:r>
              <a:rPr lang="en-US" sz="3200" b="0" dirty="0">
                <a:latin typeface="Calibri" pitchFamily="34" charset="0"/>
                <a:cs typeface="Calibri" pitchFamily="34" charset="0"/>
              </a:rPr>
              <a:t>was </a:t>
            </a:r>
            <a:r>
              <a:rPr lang="en-US" sz="3200" b="0" u="sng" dirty="0">
                <a:latin typeface="Calibri" pitchFamily="34" charset="0"/>
                <a:cs typeface="Calibri" pitchFamily="34" charset="0"/>
              </a:rPr>
              <a:t>banished from Massachusetts for demanding that Indians be paid</a:t>
            </a:r>
            <a:r>
              <a:rPr lang="en-US" sz="3200" b="0" dirty="0">
                <a:latin typeface="Calibri" pitchFamily="34" charset="0"/>
                <a:cs typeface="Calibri" pitchFamily="34" charset="0"/>
              </a:rPr>
              <a:t> for their land; </a:t>
            </a:r>
            <a:br>
              <a:rPr lang="en-US" sz="3200" b="0" dirty="0">
                <a:latin typeface="Calibri" pitchFamily="34" charset="0"/>
                <a:cs typeface="Calibri" pitchFamily="34" charset="0"/>
              </a:rPr>
            </a:br>
            <a:r>
              <a:rPr lang="en-US" sz="3200" b="0" dirty="0">
                <a:latin typeface="Calibri" pitchFamily="34" charset="0"/>
                <a:cs typeface="Calibri" pitchFamily="34" charset="0"/>
              </a:rPr>
              <a:t>He formed Rhode Island in 1636</a:t>
            </a:r>
          </a:p>
        </p:txBody>
      </p:sp>
      <p:sp>
        <p:nvSpPr>
          <p:cNvPr id="6" name="AutoShape 7"/>
          <p:cNvSpPr>
            <a:spLocks noChangeArrowheads="1"/>
          </p:cNvSpPr>
          <p:nvPr/>
        </p:nvSpPr>
        <p:spPr bwMode="auto">
          <a:xfrm>
            <a:off x="6019800" y="5122863"/>
            <a:ext cx="3048000" cy="1582737"/>
          </a:xfrm>
          <a:prstGeom prst="wedgeRectCallout">
            <a:avLst>
              <a:gd name="adj1" fmla="val 30551"/>
              <a:gd name="adj2" fmla="val -1810"/>
            </a:avLst>
          </a:prstGeom>
          <a:solidFill>
            <a:srgbClr val="CCCCFF"/>
          </a:solidFill>
          <a:ln w="12700">
            <a:solidFill>
              <a:schemeClr val="tx1"/>
            </a:solidFill>
            <a:miter lim="800000"/>
            <a:headEnd/>
            <a:tailEnd/>
          </a:ln>
        </p:spPr>
        <p:txBody>
          <a:bodyPr/>
          <a:lstStyle/>
          <a:p>
            <a:pPr algn="ctr" eaLnBrk="0" hangingPunct="0">
              <a:lnSpc>
                <a:spcPct val="80000"/>
              </a:lnSpc>
              <a:defRPr/>
            </a:pPr>
            <a:r>
              <a:rPr lang="en-US" sz="3200" b="0" dirty="0">
                <a:solidFill>
                  <a:srgbClr val="0000CC"/>
                </a:solidFill>
                <a:effectLst>
                  <a:glow rad="101600">
                    <a:schemeClr val="accent1">
                      <a:satMod val="175000"/>
                      <a:alpha val="40000"/>
                    </a:schemeClr>
                  </a:glow>
                  <a:outerShdw blurRad="38100" dist="38100" dir="2700000" algn="tl">
                    <a:srgbClr val="000000">
                      <a:alpha val="43137"/>
                    </a:srgbClr>
                  </a:outerShdw>
                </a:effectLst>
                <a:latin typeface="Calibri" pitchFamily="34" charset="0"/>
                <a:cs typeface="Calibri" pitchFamily="34" charset="0"/>
              </a:rPr>
              <a:t>Anne Hutchinson </a:t>
            </a:r>
            <a:r>
              <a:rPr lang="en-US" sz="3200" b="0" dirty="0">
                <a:latin typeface="Calibri" pitchFamily="34" charset="0"/>
                <a:cs typeface="Calibri" pitchFamily="34" charset="0"/>
              </a:rPr>
              <a:t>was </a:t>
            </a:r>
            <a:r>
              <a:rPr lang="en-US" sz="3200" b="0" u="sng" dirty="0">
                <a:latin typeface="Calibri" pitchFamily="34" charset="0"/>
                <a:cs typeface="Calibri" pitchFamily="34" charset="0"/>
              </a:rPr>
              <a:t>banished for challenging Puritan authority </a:t>
            </a:r>
          </a:p>
        </p:txBody>
      </p:sp>
      <p:pic>
        <p:nvPicPr>
          <p:cNvPr id="8" name="Picture 7" descr="DIVI7233033"/>
          <p:cNvPicPr>
            <a:picLocks noChangeAspect="1" noChangeArrowheads="1"/>
          </p:cNvPicPr>
          <p:nvPr/>
        </p:nvPicPr>
        <p:blipFill>
          <a:blip r:embed="rId2" cstate="email">
            <a:lum contrast="6000"/>
            <a:extLst>
              <a:ext uri="{28A0092B-C50C-407E-A947-70E740481C1C}">
                <a14:useLocalDpi xmlns:a14="http://schemas.microsoft.com/office/drawing/2010/main"/>
              </a:ext>
            </a:extLst>
          </a:blip>
          <a:srcRect/>
          <a:stretch>
            <a:fillRect/>
          </a:stretch>
        </p:blipFill>
        <p:spPr bwMode="auto">
          <a:xfrm>
            <a:off x="5029200" y="1066800"/>
            <a:ext cx="4114800" cy="397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38918" name="Picture 7" descr="http://www.newgenevacenter.org/06_Historical-Documents/Photocopies+Illustrations/1644_Roger-Williams-received-by-Indian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19200"/>
            <a:ext cx="537527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2" name="Picture 2" descr="http://upload.wikimedia.org/wikipedia/commons/b/b8/Anne_Hutchinson_on_Trial.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15000" y="1219200"/>
            <a:ext cx="3276600"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7762"/>
                                        </p:tgtEl>
                                        <p:attrNameLst>
                                          <p:attrName>style.visibility</p:attrName>
                                        </p:attrNameLst>
                                      </p:cBhvr>
                                      <p:to>
                                        <p:strVal val="visible"/>
                                      </p:to>
                                    </p:set>
                                    <p:animEffect transition="in" filter="fade">
                                      <p:cBhvr>
                                        <p:cTn id="10" dur="500"/>
                                        <p:tgtEl>
                                          <p:spTgt spid="117762"/>
                                        </p:tgtEl>
                                      </p:cBhvr>
                                    </p:animEffect>
                                  </p:childTnLst>
                                </p:cTn>
                              </p:par>
                              <p:par>
                                <p:cTn id="11" presetID="10" presetClass="exit" presetSubtype="0" fill="hold"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29100" y="1447800"/>
            <a:ext cx="4911725"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96200" y="5105400"/>
            <a:ext cx="13589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4" name="Rectangular Callout 9"/>
          <p:cNvSpPr>
            <a:spLocks noChangeArrowheads="1"/>
          </p:cNvSpPr>
          <p:nvPr/>
        </p:nvSpPr>
        <p:spPr bwMode="auto">
          <a:xfrm>
            <a:off x="685800" y="76200"/>
            <a:ext cx="8001000" cy="1274763"/>
          </a:xfrm>
          <a:prstGeom prst="wedgeRectCallout">
            <a:avLst>
              <a:gd name="adj1" fmla="val 6343"/>
              <a:gd name="adj2" fmla="val -19676"/>
            </a:avLst>
          </a:prstGeom>
          <a:solidFill>
            <a:srgbClr val="FFFFCC"/>
          </a:solidFill>
          <a:ln w="12700" algn="ctr">
            <a:solidFill>
              <a:schemeClr val="tx1"/>
            </a:solidFill>
            <a:round/>
            <a:headEnd/>
            <a:tailEnd/>
          </a:ln>
        </p:spPr>
        <p:txBody>
          <a:bodyPr>
            <a:spAutoFit/>
          </a:bodyPr>
          <a:lstStyle/>
          <a:p>
            <a:pPr algn="ctr" eaLnBrk="0" hangingPunct="0">
              <a:lnSpc>
                <a:spcPct val="80000"/>
              </a:lnSpc>
              <a:defRPr/>
            </a:pPr>
            <a:r>
              <a:rPr lang="en-US" sz="3200" b="0" dirty="0">
                <a:latin typeface="Calibri" pitchFamily="34" charset="0"/>
                <a:cs typeface="Calibri" pitchFamily="34" charset="0"/>
              </a:rPr>
              <a:t>In 1607, settlers founded </a:t>
            </a:r>
            <a:r>
              <a:rPr lang="en-US" sz="3200" b="0" dirty="0">
                <a:solidFill>
                  <a:srgbClr val="0000CC"/>
                </a:solidFill>
                <a:effectLst>
                  <a:glow rad="101600">
                    <a:schemeClr val="accent1">
                      <a:satMod val="175000"/>
                      <a:alpha val="40000"/>
                    </a:schemeClr>
                  </a:glow>
                </a:effectLst>
                <a:latin typeface="Calibri" pitchFamily="34" charset="0"/>
                <a:cs typeface="Calibri" pitchFamily="34" charset="0"/>
              </a:rPr>
              <a:t>Jamestown</a:t>
            </a:r>
            <a:r>
              <a:rPr lang="en-US" sz="3200" b="0" dirty="0">
                <a:effectLst>
                  <a:glow rad="101600">
                    <a:schemeClr val="accent1">
                      <a:satMod val="175000"/>
                      <a:alpha val="40000"/>
                    </a:schemeClr>
                  </a:glow>
                </a:effectLst>
                <a:latin typeface="Calibri" pitchFamily="34" charset="0"/>
                <a:cs typeface="Calibri" pitchFamily="34" charset="0"/>
              </a:rPr>
              <a:t> </a:t>
            </a:r>
            <a:r>
              <a:rPr lang="en-US" sz="3200" b="0" dirty="0">
                <a:latin typeface="Calibri" pitchFamily="34" charset="0"/>
                <a:cs typeface="Calibri" pitchFamily="34" charset="0"/>
              </a:rPr>
              <a:t>the </a:t>
            </a:r>
            <a:br>
              <a:rPr lang="en-US" sz="3200" b="0" dirty="0">
                <a:latin typeface="Calibri" pitchFamily="34" charset="0"/>
                <a:cs typeface="Calibri" pitchFamily="34" charset="0"/>
              </a:rPr>
            </a:br>
            <a:r>
              <a:rPr lang="en-US" sz="3200" b="0" u="sng" dirty="0">
                <a:latin typeface="Calibri" pitchFamily="34" charset="0"/>
                <a:cs typeface="Calibri" pitchFamily="34" charset="0"/>
              </a:rPr>
              <a:t>first permanent British colony </a:t>
            </a:r>
            <a:r>
              <a:rPr lang="en-US" sz="3200" b="0" dirty="0">
                <a:latin typeface="Calibri" pitchFamily="34" charset="0"/>
                <a:cs typeface="Calibri" pitchFamily="34" charset="0"/>
              </a:rPr>
              <a:t>in America along </a:t>
            </a:r>
            <a:br>
              <a:rPr lang="en-US" sz="3200" b="0" dirty="0">
                <a:latin typeface="Calibri" pitchFamily="34" charset="0"/>
                <a:cs typeface="Calibri" pitchFamily="34" charset="0"/>
              </a:rPr>
            </a:br>
            <a:r>
              <a:rPr lang="en-US" sz="3200" b="0" dirty="0">
                <a:latin typeface="Calibri" pitchFamily="34" charset="0"/>
                <a:cs typeface="Calibri" pitchFamily="34" charset="0"/>
              </a:rPr>
              <a:t>the Chesapeake Bay in present-day Virginia </a:t>
            </a:r>
          </a:p>
        </p:txBody>
      </p:sp>
      <p:pic>
        <p:nvPicPr>
          <p:cNvPr id="12" name="Picture 4" descr="Handbill of VA Company-1609"/>
          <p:cNvPicPr>
            <a:picLocks noChangeAspect="1" noChangeArrowheads="1"/>
          </p:cNvPicPr>
          <p:nvPr/>
        </p:nvPicPr>
        <p:blipFill>
          <a:blip r:embed="rId4" cstate="email">
            <a:lum bright="-12000" contrast="18000"/>
            <a:extLst>
              <a:ext uri="{28A0092B-C50C-407E-A947-70E740481C1C}">
                <a14:useLocalDpi xmlns:a14="http://schemas.microsoft.com/office/drawing/2010/main"/>
              </a:ext>
            </a:extLst>
          </a:blip>
          <a:srcRect l="22858" r="22540"/>
          <a:stretch>
            <a:fillRect/>
          </a:stretch>
        </p:blipFill>
        <p:spPr bwMode="auto">
          <a:xfrm>
            <a:off x="5010150" y="1468438"/>
            <a:ext cx="4133850" cy="54864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ular Callout 5"/>
          <p:cNvSpPr>
            <a:spLocks noChangeArrowheads="1"/>
          </p:cNvSpPr>
          <p:nvPr/>
        </p:nvSpPr>
        <p:spPr bwMode="auto">
          <a:xfrm>
            <a:off x="76200" y="3962400"/>
            <a:ext cx="4800600" cy="2071688"/>
          </a:xfrm>
          <a:prstGeom prst="wedgeRectCallout">
            <a:avLst>
              <a:gd name="adj1" fmla="val 6343"/>
              <a:gd name="adj2" fmla="val -19676"/>
            </a:avLst>
          </a:prstGeom>
          <a:solidFill>
            <a:srgbClr val="CCCCFF"/>
          </a:solidFill>
          <a:ln w="12700" algn="ctr">
            <a:solidFill>
              <a:schemeClr val="tx1"/>
            </a:solidFill>
            <a:round/>
            <a:headEnd/>
            <a:tailEnd/>
          </a:ln>
        </p:spPr>
        <p:txBody>
          <a:bodyPr>
            <a:spAutoFit/>
          </a:bodyPr>
          <a:lstStyle/>
          <a:p>
            <a:pPr algn="ctr" eaLnBrk="0" hangingPunct="0">
              <a:lnSpc>
                <a:spcPct val="80000"/>
              </a:lnSpc>
            </a:pPr>
            <a:r>
              <a:rPr lang="en-US" sz="3200" b="0" dirty="0">
                <a:latin typeface="Calibri" pitchFamily="34" charset="0"/>
                <a:cs typeface="Calibri" pitchFamily="34" charset="0"/>
              </a:rPr>
              <a:t>In 1606, Virginia Company investors gained a charter from the king, recruited settlers, and sent them to America in search of gold </a:t>
            </a:r>
          </a:p>
        </p:txBody>
      </p:sp>
      <p:sp>
        <p:nvSpPr>
          <p:cNvPr id="16" name="Rectangular Callout 7"/>
          <p:cNvSpPr>
            <a:spLocks noChangeArrowheads="1"/>
          </p:cNvSpPr>
          <p:nvPr/>
        </p:nvSpPr>
        <p:spPr bwMode="auto">
          <a:xfrm>
            <a:off x="76200" y="1447800"/>
            <a:ext cx="4038600" cy="1668463"/>
          </a:xfrm>
          <a:prstGeom prst="wedgeRectCallout">
            <a:avLst>
              <a:gd name="adj1" fmla="val 6343"/>
              <a:gd name="adj2" fmla="val -19676"/>
            </a:avLst>
          </a:prstGeom>
          <a:solidFill>
            <a:srgbClr val="CCFFCC"/>
          </a:solidFill>
          <a:ln w="12700" algn="ctr">
            <a:solidFill>
              <a:schemeClr val="tx1"/>
            </a:solidFill>
            <a:round/>
            <a:headEnd/>
            <a:tailEnd/>
          </a:ln>
        </p:spPr>
        <p:txBody>
          <a:bodyPr>
            <a:spAutoFit/>
          </a:bodyPr>
          <a:lstStyle/>
          <a:p>
            <a:pPr algn="ctr" eaLnBrk="0" hangingPunct="0">
              <a:lnSpc>
                <a:spcPct val="80000"/>
              </a:lnSpc>
            </a:pPr>
            <a:r>
              <a:rPr lang="en-US" sz="3200" u="sng" dirty="0">
                <a:latin typeface="Calibri" pitchFamily="34" charset="0"/>
                <a:cs typeface="Calibri" pitchFamily="34" charset="0"/>
              </a:rPr>
              <a:t>Quick discussion:</a:t>
            </a:r>
            <a:br>
              <a:rPr lang="en-US" sz="3200" u="sng" dirty="0">
                <a:latin typeface="Calibri" pitchFamily="34" charset="0"/>
                <a:cs typeface="Calibri" pitchFamily="34" charset="0"/>
              </a:rPr>
            </a:br>
            <a:r>
              <a:rPr lang="en-US" sz="3200" b="0" dirty="0">
                <a:latin typeface="Calibri" pitchFamily="34" charset="0"/>
                <a:cs typeface="Calibri" pitchFamily="34" charset="0"/>
              </a:rPr>
              <a:t>How did the settlers gain rights and money to create a colony?</a:t>
            </a:r>
          </a:p>
        </p:txBody>
      </p:sp>
      <p:sp>
        <p:nvSpPr>
          <p:cNvPr id="17" name="Rectangular Callout 7"/>
          <p:cNvSpPr>
            <a:spLocks noChangeArrowheads="1"/>
          </p:cNvSpPr>
          <p:nvPr/>
        </p:nvSpPr>
        <p:spPr bwMode="auto">
          <a:xfrm>
            <a:off x="76200" y="1981200"/>
            <a:ext cx="4800600" cy="1677988"/>
          </a:xfrm>
          <a:prstGeom prst="wedgeRectCallout">
            <a:avLst>
              <a:gd name="adj1" fmla="val 6343"/>
              <a:gd name="adj2" fmla="val -19676"/>
            </a:avLst>
          </a:prstGeom>
          <a:solidFill>
            <a:srgbClr val="FFCCCC"/>
          </a:solidFill>
          <a:ln w="12700" algn="ctr">
            <a:solidFill>
              <a:schemeClr val="tx1"/>
            </a:solidFill>
            <a:round/>
            <a:headEnd/>
            <a:tailEnd/>
          </a:ln>
        </p:spPr>
        <p:txBody>
          <a:bodyPr>
            <a:spAutoFit/>
          </a:bodyPr>
          <a:lstStyle/>
          <a:p>
            <a:pPr algn="ctr" eaLnBrk="0" hangingPunct="0">
              <a:lnSpc>
                <a:spcPct val="80000"/>
              </a:lnSpc>
              <a:defRPr/>
            </a:pPr>
            <a:r>
              <a:rPr lang="en-US" sz="3200" b="0" dirty="0">
                <a:latin typeface="Calibri" pitchFamily="34" charset="0"/>
                <a:cs typeface="Calibri" pitchFamily="34" charset="0"/>
              </a:rPr>
              <a:t>Jamestown was founded by British entrepreneurs of a joint-stock company called the </a:t>
            </a:r>
            <a:r>
              <a:rPr lang="en-US" sz="3200" b="0" dirty="0">
                <a:solidFill>
                  <a:srgbClr val="0000CC"/>
                </a:solidFill>
                <a:effectLst>
                  <a:glow rad="101600">
                    <a:schemeClr val="accent1">
                      <a:satMod val="175000"/>
                      <a:alpha val="40000"/>
                    </a:schemeClr>
                  </a:glow>
                </a:effectLst>
                <a:latin typeface="Calibri" pitchFamily="34" charset="0"/>
                <a:cs typeface="Calibri" pitchFamily="34" charset="0"/>
              </a:rPr>
              <a:t>Virginia Company</a:t>
            </a:r>
            <a:endParaRPr lang="en-US" sz="3200" b="0" dirty="0">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6" grpId="1"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6858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39939" name="Rectangle 3"/>
          <p:cNvSpPr>
            <a:spLocks noChangeArrowheads="1"/>
          </p:cNvSpPr>
          <p:nvPr/>
        </p:nvSpPr>
        <p:spPr bwMode="auto">
          <a:xfrm>
            <a:off x="3124200"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39940" name="AutoShape 7"/>
          <p:cNvSpPr>
            <a:spLocks noChangeArrowheads="1"/>
          </p:cNvSpPr>
          <p:nvPr/>
        </p:nvSpPr>
        <p:spPr bwMode="auto">
          <a:xfrm>
            <a:off x="152400" y="76200"/>
            <a:ext cx="3505200" cy="1981200"/>
          </a:xfrm>
          <a:prstGeom prst="wedgeRectCallout">
            <a:avLst>
              <a:gd name="adj1" fmla="val 13690"/>
              <a:gd name="adj2" fmla="val -5389"/>
            </a:avLst>
          </a:prstGeom>
          <a:solidFill>
            <a:srgbClr val="FFCCCC"/>
          </a:solidFill>
          <a:ln w="12700">
            <a:solidFill>
              <a:schemeClr val="tx1"/>
            </a:solidFill>
            <a:miter lim="800000"/>
            <a:headEnd/>
            <a:tailEnd/>
          </a:ln>
        </p:spPr>
        <p:txBody>
          <a:bodyPr/>
          <a:lstStyle/>
          <a:p>
            <a:pPr algn="ctr" eaLnBrk="0" hangingPunct="0">
              <a:lnSpc>
                <a:spcPct val="80000"/>
              </a:lnSpc>
            </a:pPr>
            <a:r>
              <a:rPr lang="en-US" sz="3200" b="0">
                <a:latin typeface="Calibri" pitchFamily="34" charset="0"/>
                <a:cs typeface="Calibri" pitchFamily="34" charset="0"/>
              </a:rPr>
              <a:t>By the 1660s, </a:t>
            </a:r>
            <a:br>
              <a:rPr lang="en-US" sz="3200" b="0">
                <a:latin typeface="Calibri" pitchFamily="34" charset="0"/>
                <a:cs typeface="Calibri" pitchFamily="34" charset="0"/>
              </a:rPr>
            </a:br>
            <a:r>
              <a:rPr lang="en-US" sz="3200" b="0">
                <a:latin typeface="Calibri" pitchFamily="34" charset="0"/>
                <a:cs typeface="Calibri" pitchFamily="34" charset="0"/>
              </a:rPr>
              <a:t>many New England towns experienced a drop-off in </a:t>
            </a:r>
            <a:br>
              <a:rPr lang="en-US" sz="3200" b="0">
                <a:latin typeface="Calibri" pitchFamily="34" charset="0"/>
                <a:cs typeface="Calibri" pitchFamily="34" charset="0"/>
              </a:rPr>
            </a:br>
            <a:r>
              <a:rPr lang="en-US" sz="3200" b="0">
                <a:latin typeface="Calibri" pitchFamily="34" charset="0"/>
                <a:cs typeface="Calibri" pitchFamily="34" charset="0"/>
              </a:rPr>
              <a:t>church membership</a:t>
            </a:r>
          </a:p>
        </p:txBody>
      </p:sp>
      <p:pic>
        <p:nvPicPr>
          <p:cNvPr id="39941" name="Picture 9" descr="Photo of PILGRIMS AT CHURCH. &#10;Public Worship at Plymouth, Massachusetts, by the Pilgrims. Wood engraving, 19th century."/>
          <p:cNvPicPr>
            <a:picLocks noChangeAspect="1" noChangeArrowheads="1"/>
          </p:cNvPicPr>
          <p:nvPr/>
        </p:nvPicPr>
        <p:blipFill>
          <a:blip r:embed="rId3" cstate="email">
            <a:extLst>
              <a:ext uri="{28A0092B-C50C-407E-A947-70E740481C1C}">
                <a14:useLocalDpi xmlns:a14="http://schemas.microsoft.com/office/drawing/2010/main"/>
              </a:ext>
            </a:extLst>
          </a:blip>
          <a:srcRect r="1962"/>
          <a:stretch>
            <a:fillRect/>
          </a:stretch>
        </p:blipFill>
        <p:spPr bwMode="auto">
          <a:xfrm>
            <a:off x="152400" y="2212975"/>
            <a:ext cx="6324600"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45062" name="AutoShape 7"/>
          <p:cNvSpPr>
            <a:spLocks noChangeArrowheads="1"/>
          </p:cNvSpPr>
          <p:nvPr/>
        </p:nvSpPr>
        <p:spPr bwMode="auto">
          <a:xfrm>
            <a:off x="3810000" y="76200"/>
            <a:ext cx="5105400" cy="1981200"/>
          </a:xfrm>
          <a:prstGeom prst="wedgeRectCallout">
            <a:avLst>
              <a:gd name="adj1" fmla="val 13690"/>
              <a:gd name="adj2" fmla="val -5389"/>
            </a:avLst>
          </a:prstGeom>
          <a:solidFill>
            <a:srgbClr val="FFFFCC"/>
          </a:solidFill>
          <a:ln w="12700">
            <a:solidFill>
              <a:schemeClr val="tx1"/>
            </a:solidFill>
            <a:miter lim="800000"/>
            <a:headEnd/>
            <a:tailEnd/>
          </a:ln>
        </p:spPr>
        <p:txBody>
          <a:bodyPr/>
          <a:lstStyle/>
          <a:p>
            <a:pPr algn="ctr" eaLnBrk="0" hangingPunct="0">
              <a:lnSpc>
                <a:spcPct val="80000"/>
              </a:lnSpc>
              <a:defRPr/>
            </a:pPr>
            <a:r>
              <a:rPr lang="en-US" sz="3200" b="0" dirty="0">
                <a:latin typeface="Calibri" pitchFamily="34" charset="0"/>
                <a:cs typeface="Calibri" pitchFamily="34" charset="0"/>
              </a:rPr>
              <a:t>Churches responded with the </a:t>
            </a:r>
            <a:r>
              <a:rPr lang="en-US" sz="3200" b="0" dirty="0">
                <a:solidFill>
                  <a:srgbClr val="0000CC"/>
                </a:solidFill>
                <a:effectLst>
                  <a:glow rad="101600">
                    <a:schemeClr val="accent1">
                      <a:satMod val="175000"/>
                      <a:alpha val="40000"/>
                    </a:schemeClr>
                  </a:glow>
                  <a:outerShdw blurRad="38100" dist="38100" dir="2700000" algn="tl">
                    <a:srgbClr val="000000">
                      <a:alpha val="43137"/>
                    </a:srgbClr>
                  </a:outerShdw>
                </a:effectLst>
                <a:latin typeface="Calibri" pitchFamily="34" charset="0"/>
                <a:cs typeface="Calibri" pitchFamily="34" charset="0"/>
              </a:rPr>
              <a:t>Halfway Covenant </a:t>
            </a:r>
            <a:r>
              <a:rPr lang="en-US" sz="3200" b="0" dirty="0">
                <a:latin typeface="Calibri" pitchFamily="34" charset="0"/>
                <a:cs typeface="Calibri" pitchFamily="34" charset="0"/>
              </a:rPr>
              <a:t>which gave full church membership </a:t>
            </a:r>
            <a:br>
              <a:rPr lang="en-US" sz="3200" b="0" dirty="0">
                <a:latin typeface="Calibri" pitchFamily="34" charset="0"/>
                <a:cs typeface="Calibri" pitchFamily="34" charset="0"/>
              </a:rPr>
            </a:br>
            <a:r>
              <a:rPr lang="en-US" sz="3200" b="0" dirty="0">
                <a:latin typeface="Calibri" pitchFamily="34" charset="0"/>
                <a:cs typeface="Calibri" pitchFamily="34" charset="0"/>
              </a:rPr>
              <a:t>to people who had not had a “conversion experience” </a:t>
            </a:r>
          </a:p>
        </p:txBody>
      </p:sp>
      <p:sp>
        <p:nvSpPr>
          <p:cNvPr id="9" name="AutoShape 7"/>
          <p:cNvSpPr>
            <a:spLocks noChangeArrowheads="1"/>
          </p:cNvSpPr>
          <p:nvPr/>
        </p:nvSpPr>
        <p:spPr bwMode="auto">
          <a:xfrm>
            <a:off x="6569075" y="2514600"/>
            <a:ext cx="2498725" cy="3962400"/>
          </a:xfrm>
          <a:prstGeom prst="wedgeRectCallout">
            <a:avLst>
              <a:gd name="adj1" fmla="val 13690"/>
              <a:gd name="adj2" fmla="val -5389"/>
            </a:avLst>
          </a:prstGeom>
          <a:solidFill>
            <a:srgbClr val="CCCCFF"/>
          </a:solidFill>
          <a:ln w="12700">
            <a:solidFill>
              <a:schemeClr val="tx1"/>
            </a:solidFill>
            <a:miter lim="800000"/>
            <a:headEnd/>
            <a:tailEnd/>
          </a:ln>
        </p:spPr>
        <p:txBody>
          <a:bodyPr/>
          <a:lstStyle/>
          <a:p>
            <a:pPr algn="ctr" eaLnBrk="0" hangingPunct="0">
              <a:lnSpc>
                <a:spcPct val="80000"/>
              </a:lnSpc>
            </a:pPr>
            <a:r>
              <a:rPr lang="en-US" sz="3200" b="0">
                <a:latin typeface="Calibri" pitchFamily="34" charset="0"/>
                <a:cs typeface="Calibri" pitchFamily="34" charset="0"/>
              </a:rPr>
              <a:t>This compromise brought people back to the church, but showed the declining importance of religion in New England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1" name="Picture 10" descr="Image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1447800"/>
            <a:ext cx="8686800" cy="53514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6083" name="AutoShape 7"/>
          <p:cNvSpPr>
            <a:spLocks noChangeArrowheads="1"/>
          </p:cNvSpPr>
          <p:nvPr/>
        </p:nvSpPr>
        <p:spPr bwMode="auto">
          <a:xfrm>
            <a:off x="685800" y="76200"/>
            <a:ext cx="7696200" cy="1219200"/>
          </a:xfrm>
          <a:prstGeom prst="wedgeRectCallout">
            <a:avLst>
              <a:gd name="adj1" fmla="val 13690"/>
              <a:gd name="adj2" fmla="val -5389"/>
            </a:avLst>
          </a:prstGeom>
          <a:solidFill>
            <a:srgbClr val="CCCCFF"/>
          </a:solidFill>
          <a:ln w="12700">
            <a:solidFill>
              <a:schemeClr val="tx1"/>
            </a:solidFill>
            <a:miter lim="800000"/>
            <a:headEnd/>
            <a:tailEnd/>
          </a:ln>
        </p:spPr>
        <p:txBody>
          <a:bodyPr/>
          <a:lstStyle/>
          <a:p>
            <a:pPr algn="ctr" eaLnBrk="0" hangingPunct="0">
              <a:lnSpc>
                <a:spcPct val="80000"/>
              </a:lnSpc>
              <a:defRPr/>
            </a:pPr>
            <a:r>
              <a:rPr lang="en-US" sz="3200" b="0" dirty="0">
                <a:latin typeface="Calibri" pitchFamily="34" charset="0"/>
                <a:cs typeface="Calibri" pitchFamily="34" charset="0"/>
              </a:rPr>
              <a:t>Religion played a role in the </a:t>
            </a:r>
            <a:r>
              <a:rPr lang="en-US" sz="3200" b="0" dirty="0">
                <a:solidFill>
                  <a:srgbClr val="0000CC"/>
                </a:solidFill>
                <a:effectLst>
                  <a:glow rad="101600">
                    <a:schemeClr val="accent1">
                      <a:satMod val="175000"/>
                      <a:alpha val="40000"/>
                    </a:schemeClr>
                  </a:glow>
                </a:effectLst>
                <a:latin typeface="Calibri" pitchFamily="34" charset="0"/>
                <a:cs typeface="Calibri" pitchFamily="34" charset="0"/>
              </a:rPr>
              <a:t>Salem </a:t>
            </a:r>
            <a:br>
              <a:rPr lang="en-US" sz="3200" b="0" dirty="0">
                <a:solidFill>
                  <a:srgbClr val="0000CC"/>
                </a:solidFill>
                <a:effectLst>
                  <a:glow rad="101600">
                    <a:schemeClr val="accent1">
                      <a:satMod val="175000"/>
                      <a:alpha val="40000"/>
                    </a:schemeClr>
                  </a:glow>
                </a:effectLst>
                <a:latin typeface="Calibri" pitchFamily="34" charset="0"/>
                <a:cs typeface="Calibri" pitchFamily="34" charset="0"/>
              </a:rPr>
            </a:br>
            <a:r>
              <a:rPr lang="en-US" sz="3200" b="0" dirty="0">
                <a:solidFill>
                  <a:srgbClr val="0000CC"/>
                </a:solidFill>
                <a:effectLst>
                  <a:glow rad="101600">
                    <a:schemeClr val="accent1">
                      <a:satMod val="175000"/>
                      <a:alpha val="40000"/>
                    </a:schemeClr>
                  </a:glow>
                </a:effectLst>
                <a:latin typeface="Calibri" pitchFamily="34" charset="0"/>
                <a:cs typeface="Calibri" pitchFamily="34" charset="0"/>
              </a:rPr>
              <a:t>witchcraft trials </a:t>
            </a:r>
            <a:r>
              <a:rPr lang="en-US" sz="3200" b="0" dirty="0">
                <a:latin typeface="Calibri" pitchFamily="34" charset="0"/>
                <a:cs typeface="Calibri" pitchFamily="34" charset="0"/>
              </a:rPr>
              <a:t>in 1692 when several </a:t>
            </a:r>
            <a:br>
              <a:rPr lang="en-US" sz="3200" b="0" dirty="0">
                <a:latin typeface="Calibri" pitchFamily="34" charset="0"/>
                <a:cs typeface="Calibri" pitchFamily="34" charset="0"/>
              </a:rPr>
            </a:br>
            <a:r>
              <a:rPr lang="en-US" sz="3200" b="0" dirty="0">
                <a:latin typeface="Calibri" pitchFamily="34" charset="0"/>
                <a:cs typeface="Calibri" pitchFamily="34" charset="0"/>
              </a:rPr>
              <a:t>young girls accused people of being witches</a:t>
            </a:r>
          </a:p>
        </p:txBody>
      </p:sp>
      <p:pic>
        <p:nvPicPr>
          <p:cNvPr id="8" name="Picture 15" descr="image?id=94963&amp;rendTypeId=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6050" y="1447800"/>
            <a:ext cx="3968750" cy="532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9" name="AutoShape 7"/>
          <p:cNvSpPr>
            <a:spLocks noChangeArrowheads="1"/>
          </p:cNvSpPr>
          <p:nvPr/>
        </p:nvSpPr>
        <p:spPr bwMode="auto">
          <a:xfrm>
            <a:off x="4267200" y="1431925"/>
            <a:ext cx="4724400" cy="1616075"/>
          </a:xfrm>
          <a:prstGeom prst="wedgeRectCallout">
            <a:avLst>
              <a:gd name="adj1" fmla="val 13690"/>
              <a:gd name="adj2" fmla="val -5389"/>
            </a:avLst>
          </a:prstGeom>
          <a:solidFill>
            <a:srgbClr val="CCFFCC"/>
          </a:solidFill>
          <a:ln w="12700">
            <a:solidFill>
              <a:schemeClr val="tx1"/>
            </a:solidFill>
            <a:miter lim="800000"/>
            <a:headEnd/>
            <a:tailEnd/>
          </a:ln>
        </p:spPr>
        <p:txBody>
          <a:bodyPr/>
          <a:lstStyle/>
          <a:p>
            <a:pPr algn="ctr" eaLnBrk="0" hangingPunct="0">
              <a:lnSpc>
                <a:spcPct val="80000"/>
              </a:lnSpc>
            </a:pPr>
            <a:r>
              <a:rPr lang="en-US" sz="3200" b="0">
                <a:latin typeface="Calibri" pitchFamily="34" charset="0"/>
                <a:cs typeface="Calibri" pitchFamily="34" charset="0"/>
              </a:rPr>
              <a:t>The hysteria was caused </a:t>
            </a:r>
            <a:br>
              <a:rPr lang="en-US" sz="3200" b="0">
                <a:latin typeface="Calibri" pitchFamily="34" charset="0"/>
                <a:cs typeface="Calibri" pitchFamily="34" charset="0"/>
              </a:rPr>
            </a:br>
            <a:r>
              <a:rPr lang="en-US" sz="3200" b="0">
                <a:latin typeface="Calibri" pitchFamily="34" charset="0"/>
                <a:cs typeface="Calibri" pitchFamily="34" charset="0"/>
              </a:rPr>
              <a:t>by tensions over land ownership, Indian attacks, &amp; religious disagreements</a:t>
            </a:r>
          </a:p>
        </p:txBody>
      </p:sp>
      <p:sp>
        <p:nvSpPr>
          <p:cNvPr id="10" name="AutoShape 7"/>
          <p:cNvSpPr>
            <a:spLocks noChangeArrowheads="1"/>
          </p:cNvSpPr>
          <p:nvPr/>
        </p:nvSpPr>
        <p:spPr bwMode="auto">
          <a:xfrm>
            <a:off x="4267200" y="3124200"/>
            <a:ext cx="4724400" cy="1252538"/>
          </a:xfrm>
          <a:prstGeom prst="wedgeRectCallout">
            <a:avLst>
              <a:gd name="adj1" fmla="val 13690"/>
              <a:gd name="adj2" fmla="val -5389"/>
            </a:avLst>
          </a:prstGeom>
          <a:solidFill>
            <a:srgbClr val="FFCC99"/>
          </a:solidFill>
          <a:ln w="12700">
            <a:solidFill>
              <a:schemeClr val="tx1"/>
            </a:solidFill>
            <a:miter lim="800000"/>
            <a:headEnd/>
            <a:tailEnd/>
          </a:ln>
        </p:spPr>
        <p:txBody>
          <a:bodyPr/>
          <a:lstStyle/>
          <a:p>
            <a:pPr algn="ctr" eaLnBrk="0" hangingPunct="0">
              <a:lnSpc>
                <a:spcPct val="80000"/>
              </a:lnSpc>
            </a:pPr>
            <a:r>
              <a:rPr lang="en-US" sz="3200" b="0">
                <a:latin typeface="Calibri" pitchFamily="34" charset="0"/>
                <a:cs typeface="Calibri" pitchFamily="34" charset="0"/>
              </a:rPr>
              <a:t>As a result of the trials, </a:t>
            </a:r>
            <a:br>
              <a:rPr lang="en-US" sz="3200" b="0">
                <a:latin typeface="Calibri" pitchFamily="34" charset="0"/>
                <a:cs typeface="Calibri" pitchFamily="34" charset="0"/>
              </a:rPr>
            </a:br>
            <a:r>
              <a:rPr lang="en-US" sz="3200" b="0">
                <a:latin typeface="Calibri" pitchFamily="34" charset="0"/>
                <a:cs typeface="Calibri" pitchFamily="34" charset="0"/>
              </a:rPr>
              <a:t>19 people were killed &amp; 150 citizens were jailed </a:t>
            </a:r>
          </a:p>
        </p:txBody>
      </p:sp>
      <p:pic>
        <p:nvPicPr>
          <p:cNvPr id="48135" name="Picture 7" descr="Dark Deeds: The Devil Comes to Salem. The Salem Witch Trials. Original artwork from Look and Learn no. 737 (28 February 1976).">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67200" y="4452938"/>
            <a:ext cx="2843213"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9" descr="http://www2.iath.virginia.edu/salem/images/hibbins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162800" y="4452938"/>
            <a:ext cx="1830388"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xit" presetSubtype="0" fill="hold" nodeType="withEffect">
                                  <p:stCondLst>
                                    <p:cond delay="0"/>
                                  </p:stCondLst>
                                  <p:childTnLst>
                                    <p:animEffect transition="out" filter="fade">
                                      <p:cBhvr>
                                        <p:cTn id="12" dur="500"/>
                                        <p:tgtEl>
                                          <p:spTgt spid="48131"/>
                                        </p:tgtEl>
                                      </p:cBhvr>
                                    </p:animEffect>
                                    <p:set>
                                      <p:cBhvr>
                                        <p:cTn id="13" dur="1" fill="hold">
                                          <p:stCondLst>
                                            <p:cond delay="499"/>
                                          </p:stCondLst>
                                        </p:cTn>
                                        <p:tgtEl>
                                          <p:spTgt spid="48131"/>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48137"/>
                                        </p:tgtEl>
                                        <p:attrNameLst>
                                          <p:attrName>style.visibility</p:attrName>
                                        </p:attrNameLst>
                                      </p:cBhvr>
                                      <p:to>
                                        <p:strVal val="visible"/>
                                      </p:to>
                                    </p:set>
                                    <p:animEffect transition="in" filter="fade">
                                      <p:cBhvr>
                                        <p:cTn id="18" dur="500"/>
                                        <p:tgtEl>
                                          <p:spTgt spid="48137"/>
                                        </p:tgtEl>
                                      </p:cBhvr>
                                    </p:animEffect>
                                  </p:childTnLst>
                                </p:cTn>
                              </p:par>
                              <p:par>
                                <p:cTn id="19" presetID="10" presetClass="entr" presetSubtype="0" fill="hold" nodeType="withEffect">
                                  <p:stCondLst>
                                    <p:cond delay="0"/>
                                  </p:stCondLst>
                                  <p:childTnLst>
                                    <p:set>
                                      <p:cBhvr>
                                        <p:cTn id="20" dur="1" fill="hold">
                                          <p:stCondLst>
                                            <p:cond delay="0"/>
                                          </p:stCondLst>
                                        </p:cTn>
                                        <p:tgtEl>
                                          <p:spTgt spid="48135"/>
                                        </p:tgtEl>
                                        <p:attrNameLst>
                                          <p:attrName>style.visibility</p:attrName>
                                        </p:attrNameLst>
                                      </p:cBhvr>
                                      <p:to>
                                        <p:strVal val="visible"/>
                                      </p:to>
                                    </p:set>
                                    <p:animEffect transition="in" filter="fade">
                                      <p:cBhvr>
                                        <p:cTn id="21" dur="500"/>
                                        <p:tgtEl>
                                          <p:spTgt spid="4813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4" descr="02"/>
          <p:cNvPicPr>
            <a:picLocks noChangeAspect="1" noChangeArrowheads="1"/>
          </p:cNvPicPr>
          <p:nvPr/>
        </p:nvPicPr>
        <p:blipFill>
          <a:blip r:embed="rId2" cstate="email">
            <a:lum bright="-12000" contrast="12000"/>
            <a:extLst>
              <a:ext uri="{28A0092B-C50C-407E-A947-70E740481C1C}">
                <a14:useLocalDpi xmlns:a14="http://schemas.microsoft.com/office/drawing/2010/main"/>
              </a:ext>
            </a:extLst>
          </a:blip>
          <a:srcRect/>
          <a:stretch>
            <a:fillRect/>
          </a:stretch>
        </p:blipFill>
        <p:spPr bwMode="auto">
          <a:xfrm>
            <a:off x="0" y="20638"/>
            <a:ext cx="6297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41987" name="Rectangular Callout 7"/>
          <p:cNvSpPr>
            <a:spLocks noChangeArrowheads="1"/>
          </p:cNvSpPr>
          <p:nvPr/>
        </p:nvSpPr>
        <p:spPr bwMode="auto">
          <a:xfrm>
            <a:off x="5867400" y="1447800"/>
            <a:ext cx="3200400" cy="4894263"/>
          </a:xfrm>
          <a:prstGeom prst="wedgeRectCallout">
            <a:avLst>
              <a:gd name="adj1" fmla="val 3042"/>
              <a:gd name="adj2" fmla="val -5921"/>
            </a:avLst>
          </a:prstGeom>
          <a:solidFill>
            <a:srgbClr val="CCFFCC"/>
          </a:solidFill>
          <a:ln w="12700" algn="ctr">
            <a:solidFill>
              <a:schemeClr val="tx1"/>
            </a:solidFill>
            <a:round/>
            <a:headEnd/>
            <a:tailEnd/>
          </a:ln>
        </p:spPr>
        <p:txBody>
          <a:bodyPr>
            <a:spAutoFit/>
          </a:bodyPr>
          <a:lstStyle/>
          <a:p>
            <a:pPr eaLnBrk="0" hangingPunct="0">
              <a:lnSpc>
                <a:spcPct val="80000"/>
              </a:lnSpc>
            </a:pPr>
            <a:r>
              <a:rPr lang="en-US" sz="2900">
                <a:latin typeface="Calibri" pitchFamily="34" charset="0"/>
                <a:cs typeface="Calibri" pitchFamily="34" charset="0"/>
              </a:rPr>
              <a:t>    </a:t>
            </a:r>
            <a:r>
              <a:rPr lang="en-US" sz="2900" u="sng">
                <a:latin typeface="Calibri" pitchFamily="34" charset="0"/>
                <a:cs typeface="Calibri" pitchFamily="34" charset="0"/>
              </a:rPr>
              <a:t>Label on map: </a:t>
            </a:r>
            <a:br>
              <a:rPr lang="en-US" sz="2900" u="sng">
                <a:latin typeface="Calibri" pitchFamily="34" charset="0"/>
                <a:cs typeface="Calibri" pitchFamily="34" charset="0"/>
              </a:rPr>
            </a:br>
            <a:r>
              <a:rPr lang="en-US" sz="2900" b="0">
                <a:latin typeface="Calibri" pitchFamily="34" charset="0"/>
                <a:cs typeface="Calibri" pitchFamily="34" charset="0"/>
              </a:rPr>
              <a:t>(a) Plymouth </a:t>
            </a:r>
          </a:p>
          <a:p>
            <a:pPr eaLnBrk="0" hangingPunct="0">
              <a:lnSpc>
                <a:spcPct val="80000"/>
              </a:lnSpc>
            </a:pPr>
            <a:r>
              <a:rPr lang="en-US" sz="2900" b="0">
                <a:latin typeface="Calibri" pitchFamily="34" charset="0"/>
                <a:cs typeface="Calibri" pitchFamily="34" charset="0"/>
              </a:rPr>
              <a:t>(b) Massachusetts     (c) Rhode Island </a:t>
            </a:r>
            <a:br>
              <a:rPr lang="en-US" sz="2900" b="0">
                <a:latin typeface="Calibri" pitchFamily="34" charset="0"/>
                <a:cs typeface="Calibri" pitchFamily="34" charset="0"/>
              </a:rPr>
            </a:br>
            <a:r>
              <a:rPr lang="en-US" sz="2900" b="0">
                <a:latin typeface="Calibri" pitchFamily="34" charset="0"/>
                <a:cs typeface="Calibri" pitchFamily="34" charset="0"/>
              </a:rPr>
              <a:t>(d) Connecticut</a:t>
            </a:r>
          </a:p>
          <a:p>
            <a:pPr eaLnBrk="0" hangingPunct="0">
              <a:lnSpc>
                <a:spcPct val="80000"/>
              </a:lnSpc>
            </a:pPr>
            <a:r>
              <a:rPr lang="en-US" sz="2900" b="0">
                <a:latin typeface="Calibri" pitchFamily="34" charset="0"/>
                <a:cs typeface="Calibri" pitchFamily="34" charset="0"/>
              </a:rPr>
              <a:t>(e) New Hampshire</a:t>
            </a:r>
          </a:p>
          <a:p>
            <a:pPr eaLnBrk="0" hangingPunct="0">
              <a:lnSpc>
                <a:spcPct val="80000"/>
              </a:lnSpc>
            </a:pPr>
            <a:r>
              <a:rPr lang="en-US" sz="2900" b="0">
                <a:latin typeface="Calibri" pitchFamily="34" charset="0"/>
                <a:cs typeface="Calibri" pitchFamily="34" charset="0"/>
              </a:rPr>
              <a:t>(f)  Group and label</a:t>
            </a:r>
          </a:p>
          <a:p>
            <a:pPr eaLnBrk="0" hangingPunct="0">
              <a:lnSpc>
                <a:spcPct val="80000"/>
              </a:lnSpc>
            </a:pPr>
            <a:r>
              <a:rPr lang="en-US" sz="2900" b="0">
                <a:latin typeface="Calibri" pitchFamily="34" charset="0"/>
                <a:cs typeface="Calibri" pitchFamily="34" charset="0"/>
              </a:rPr>
              <a:t>      the five New</a:t>
            </a:r>
          </a:p>
          <a:p>
            <a:pPr eaLnBrk="0" hangingPunct="0">
              <a:lnSpc>
                <a:spcPct val="80000"/>
              </a:lnSpc>
            </a:pPr>
            <a:r>
              <a:rPr lang="en-US" sz="2900" b="0">
                <a:latin typeface="Calibri" pitchFamily="34" charset="0"/>
                <a:cs typeface="Calibri" pitchFamily="34" charset="0"/>
              </a:rPr>
              <a:t>      England colonies</a:t>
            </a:r>
          </a:p>
          <a:p>
            <a:pPr eaLnBrk="0" hangingPunct="0">
              <a:lnSpc>
                <a:spcPct val="80000"/>
              </a:lnSpc>
            </a:pPr>
            <a:r>
              <a:rPr lang="en-US" sz="2900" b="0">
                <a:latin typeface="Calibri" pitchFamily="34" charset="0"/>
                <a:cs typeface="Calibri" pitchFamily="34" charset="0"/>
              </a:rPr>
              <a:t>(g) Label why the</a:t>
            </a:r>
            <a:br>
              <a:rPr lang="en-US" sz="2900" b="0">
                <a:latin typeface="Calibri" pitchFamily="34" charset="0"/>
                <a:cs typeface="Calibri" pitchFamily="34" charset="0"/>
              </a:rPr>
            </a:br>
            <a:r>
              <a:rPr lang="en-US" sz="2900" b="0">
                <a:latin typeface="Calibri" pitchFamily="34" charset="0"/>
                <a:cs typeface="Calibri" pitchFamily="34" charset="0"/>
              </a:rPr>
              <a:t>      New England </a:t>
            </a:r>
          </a:p>
          <a:p>
            <a:pPr eaLnBrk="0" hangingPunct="0">
              <a:lnSpc>
                <a:spcPct val="80000"/>
              </a:lnSpc>
            </a:pPr>
            <a:r>
              <a:rPr lang="en-US" sz="2900" b="0">
                <a:latin typeface="Calibri" pitchFamily="34" charset="0"/>
                <a:cs typeface="Calibri" pitchFamily="34" charset="0"/>
              </a:rPr>
              <a:t>      colonies were</a:t>
            </a:r>
          </a:p>
          <a:p>
            <a:pPr eaLnBrk="0" hangingPunct="0">
              <a:lnSpc>
                <a:spcPct val="80000"/>
              </a:lnSpc>
            </a:pPr>
            <a:r>
              <a:rPr lang="en-US" sz="2900" b="0">
                <a:latin typeface="Calibri" pitchFamily="34" charset="0"/>
                <a:cs typeface="Calibri" pitchFamily="34" charset="0"/>
              </a:rPr>
              <a:t>      founded </a:t>
            </a:r>
          </a:p>
        </p:txBody>
      </p:sp>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f067b.medialib.glogster.com/media/fa/fa9a4eaacb04cf437c229a1ef712c041bf538613c997184bc1ba69f0c9cb3fd6/character-m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33350"/>
            <a:ext cx="7848600" cy="666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1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99CCFF"/>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5334000" y="0"/>
            <a:ext cx="3810000" cy="6858000"/>
          </a:xfrm>
        </p:spPr>
        <p:txBody>
          <a:bodyPr/>
          <a:lstStyle/>
          <a:p>
            <a:pPr>
              <a:lnSpc>
                <a:spcPct val="85000"/>
              </a:lnSpc>
            </a:pPr>
            <a:r>
              <a:rPr lang="en-US" sz="5000" dirty="0" smtClean="0">
                <a:solidFill>
                  <a:schemeClr val="tx1"/>
                </a:solidFill>
                <a:latin typeface="Calibri" pitchFamily="34" charset="0"/>
                <a:cs typeface="Calibri" pitchFamily="34" charset="0"/>
              </a:rPr>
              <a:t>The </a:t>
            </a:r>
            <a:br>
              <a:rPr lang="en-US" sz="5000" dirty="0" smtClean="0">
                <a:solidFill>
                  <a:schemeClr val="tx1"/>
                </a:solidFill>
                <a:latin typeface="Calibri" pitchFamily="34" charset="0"/>
                <a:cs typeface="Calibri" pitchFamily="34" charset="0"/>
              </a:rPr>
            </a:br>
            <a:r>
              <a:rPr lang="en-US" sz="5000" dirty="0" smtClean="0">
                <a:solidFill>
                  <a:schemeClr val="tx1"/>
                </a:solidFill>
                <a:latin typeface="Calibri" pitchFamily="34" charset="0"/>
                <a:cs typeface="Calibri" pitchFamily="34" charset="0"/>
              </a:rPr>
              <a:t>Middle &amp;</a:t>
            </a:r>
            <a:br>
              <a:rPr lang="en-US" sz="5000" dirty="0" smtClean="0">
                <a:solidFill>
                  <a:schemeClr val="tx1"/>
                </a:solidFill>
                <a:latin typeface="Calibri" pitchFamily="34" charset="0"/>
                <a:cs typeface="Calibri" pitchFamily="34" charset="0"/>
              </a:rPr>
            </a:br>
            <a:r>
              <a:rPr lang="en-US" sz="5000" dirty="0" smtClean="0">
                <a:solidFill>
                  <a:schemeClr val="tx1"/>
                </a:solidFill>
                <a:latin typeface="Calibri" pitchFamily="34" charset="0"/>
                <a:cs typeface="Calibri" pitchFamily="34" charset="0"/>
              </a:rPr>
              <a:t> Southern Colonies</a:t>
            </a:r>
          </a:p>
        </p:txBody>
      </p:sp>
      <p:pic>
        <p:nvPicPr>
          <p:cNvPr id="45059" name="Picture 3" descr="02"/>
          <p:cNvPicPr>
            <a:picLocks noChangeAspect="1" noChangeArrowheads="1"/>
          </p:cNvPicPr>
          <p:nvPr/>
        </p:nvPicPr>
        <p:blipFill>
          <a:blip r:embed="rId3" cstate="email">
            <a:lum bright="-12000" contrast="12000"/>
            <a:extLst>
              <a:ext uri="{28A0092B-C50C-407E-A947-70E740481C1C}">
                <a14:useLocalDpi xmlns:a14="http://schemas.microsoft.com/office/drawing/2010/main"/>
              </a:ext>
            </a:extLst>
          </a:blip>
          <a:srcRect/>
          <a:stretch>
            <a:fillRect/>
          </a:stretch>
        </p:blipFill>
        <p:spPr bwMode="auto">
          <a:xfrm>
            <a:off x="304800" y="0"/>
            <a:ext cx="5062538" cy="6858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99FF99"/>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11113"/>
            <a:ext cx="9144000" cy="1055687"/>
          </a:xfrm>
        </p:spPr>
        <p:txBody>
          <a:bodyPr>
            <a:normAutofit fontScale="90000"/>
          </a:bodyPr>
          <a:lstStyle/>
          <a:p>
            <a:pPr>
              <a:lnSpc>
                <a:spcPct val="90000"/>
              </a:lnSpc>
            </a:pPr>
            <a:r>
              <a:rPr lang="en-US" sz="3600" dirty="0" smtClean="0">
                <a:solidFill>
                  <a:schemeClr val="tx1"/>
                </a:solidFill>
                <a:latin typeface="Calibri" pitchFamily="34" charset="0"/>
                <a:cs typeface="Calibri" pitchFamily="34" charset="0"/>
              </a:rPr>
              <a:t>In what ways might Pennsylvania be different from other British colonies?</a:t>
            </a:r>
          </a:p>
        </p:txBody>
      </p:sp>
      <p:pic>
        <p:nvPicPr>
          <p:cNvPr id="48131" name="Picture 7" descr="http://upload.wikimedia.org/wikipedia/commons/1/15/Treaty_of_Penn_with_Indians_by_Benjamin_Wes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066800"/>
            <a:ext cx="8839200"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Picture 3" descr="02"/>
          <p:cNvPicPr>
            <a:picLocks noChangeAspect="1" noChangeArrowheads="1"/>
          </p:cNvPicPr>
          <p:nvPr/>
        </p:nvPicPr>
        <p:blipFill>
          <a:blip r:embed="rId3" cstate="email">
            <a:lum bright="-12000" contrast="12000"/>
            <a:extLst>
              <a:ext uri="{28A0092B-C50C-407E-A947-70E740481C1C}">
                <a14:useLocalDpi xmlns:a14="http://schemas.microsoft.com/office/drawing/2010/main"/>
              </a:ext>
            </a:extLst>
          </a:blip>
          <a:srcRect/>
          <a:stretch>
            <a:fillRect/>
          </a:stretch>
        </p:blipFill>
        <p:spPr bwMode="auto">
          <a:xfrm>
            <a:off x="33338" y="381000"/>
            <a:ext cx="4452937"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54275" name="AutoShape 7"/>
          <p:cNvSpPr>
            <a:spLocks noChangeArrowheads="1"/>
          </p:cNvSpPr>
          <p:nvPr/>
        </p:nvSpPr>
        <p:spPr bwMode="auto">
          <a:xfrm>
            <a:off x="4572000" y="152400"/>
            <a:ext cx="4495800" cy="1371600"/>
          </a:xfrm>
          <a:prstGeom prst="wedgeRectCallout">
            <a:avLst>
              <a:gd name="adj1" fmla="val 13690"/>
              <a:gd name="adj2" fmla="val -5389"/>
            </a:avLst>
          </a:prstGeom>
          <a:solidFill>
            <a:srgbClr val="CDE6FF"/>
          </a:solidFill>
          <a:ln w="12700">
            <a:solidFill>
              <a:schemeClr val="tx1"/>
            </a:solidFill>
            <a:miter lim="800000"/>
            <a:headEnd/>
            <a:tailEnd/>
          </a:ln>
        </p:spPr>
        <p:txBody>
          <a:bodyPr/>
          <a:lstStyle/>
          <a:p>
            <a:pPr algn="ctr" eaLnBrk="0" hangingPunct="0">
              <a:lnSpc>
                <a:spcPct val="80000"/>
              </a:lnSpc>
              <a:defRPr/>
            </a:pPr>
            <a:r>
              <a:rPr lang="en-US" sz="2800" b="0" dirty="0" smtClean="0">
                <a:latin typeface="Calibri" pitchFamily="34" charset="0"/>
                <a:cs typeface="Calibri" pitchFamily="34" charset="0"/>
              </a:rPr>
              <a:t> </a:t>
            </a:r>
            <a:r>
              <a:rPr lang="en-US" sz="3200" b="0" dirty="0">
                <a:latin typeface="Calibri" pitchFamily="34" charset="0"/>
                <a:cs typeface="Calibri" pitchFamily="34" charset="0"/>
              </a:rPr>
              <a:t>Pennsylvania </a:t>
            </a:r>
            <a:r>
              <a:rPr lang="en-US" sz="3200" b="0" dirty="0" smtClean="0">
                <a:latin typeface="Calibri" pitchFamily="34" charset="0"/>
                <a:cs typeface="Calibri" pitchFamily="34" charset="0"/>
              </a:rPr>
              <a:t> </a:t>
            </a:r>
            <a:r>
              <a:rPr lang="en-US" sz="3200" b="0" dirty="0">
                <a:latin typeface="Calibri" pitchFamily="34" charset="0"/>
                <a:cs typeface="Calibri" pitchFamily="34" charset="0"/>
              </a:rPr>
              <a:t>was founded by </a:t>
            </a:r>
            <a:r>
              <a:rPr lang="en-US" sz="3200" b="0" dirty="0">
                <a:solidFill>
                  <a:srgbClr val="0000CC"/>
                </a:solidFill>
                <a:effectLst>
                  <a:glow rad="101600">
                    <a:schemeClr val="accent1">
                      <a:satMod val="175000"/>
                      <a:alpha val="40000"/>
                    </a:schemeClr>
                  </a:glow>
                </a:effectLst>
                <a:latin typeface="Calibri" pitchFamily="34" charset="0"/>
                <a:cs typeface="Calibri" pitchFamily="34" charset="0"/>
              </a:rPr>
              <a:t>William Penn </a:t>
            </a:r>
            <a:r>
              <a:rPr lang="en-US" sz="3200" b="0" dirty="0">
                <a:latin typeface="Calibri" pitchFamily="34" charset="0"/>
                <a:cs typeface="Calibri" pitchFamily="34" charset="0"/>
              </a:rPr>
              <a:t>in 1681</a:t>
            </a:r>
          </a:p>
        </p:txBody>
      </p:sp>
      <p:pic>
        <p:nvPicPr>
          <p:cNvPr id="49156" name="Picture 11" descr="http://www.millercountymuseum.org/archives/presidents/091109_04_WilliamPenn.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00600" y="2201863"/>
            <a:ext cx="4038600" cy="457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78" name="Picture 7" descr="http://4.bp.blogspot.com/_LAAvI3vYxa0/SwTEowwGDDI/AAAAAAAAAKQ/EiOjtj-aGew/s1600/PresenceintheMidst-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14863" y="3162300"/>
            <a:ext cx="4452937"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AutoShape 7"/>
          <p:cNvSpPr>
            <a:spLocks noChangeArrowheads="1"/>
          </p:cNvSpPr>
          <p:nvPr/>
        </p:nvSpPr>
        <p:spPr bwMode="auto">
          <a:xfrm>
            <a:off x="4572000" y="76200"/>
            <a:ext cx="4495800" cy="2819400"/>
          </a:xfrm>
          <a:prstGeom prst="wedgeRectCallout">
            <a:avLst>
              <a:gd name="adj1" fmla="val 13690"/>
              <a:gd name="adj2" fmla="val -5389"/>
            </a:avLst>
          </a:prstGeom>
          <a:solidFill>
            <a:srgbClr val="FFCC99"/>
          </a:solidFill>
          <a:ln w="12700">
            <a:solidFill>
              <a:schemeClr val="tx1"/>
            </a:solidFill>
            <a:miter lim="800000"/>
            <a:headEnd/>
            <a:tailEnd/>
          </a:ln>
        </p:spPr>
        <p:txBody>
          <a:bodyPr/>
          <a:lstStyle/>
          <a:p>
            <a:pPr algn="ctr" eaLnBrk="0" hangingPunct="0">
              <a:lnSpc>
                <a:spcPct val="80000"/>
              </a:lnSpc>
              <a:defRPr/>
            </a:pPr>
            <a:r>
              <a:rPr lang="en-US" sz="3200" b="0" dirty="0">
                <a:latin typeface="Calibri" pitchFamily="34" charset="0"/>
                <a:cs typeface="Calibri" pitchFamily="34" charset="0"/>
              </a:rPr>
              <a:t>Penn was a member of </a:t>
            </a:r>
            <a:br>
              <a:rPr lang="en-US" sz="3200" b="0" dirty="0">
                <a:latin typeface="Calibri" pitchFamily="34" charset="0"/>
                <a:cs typeface="Calibri" pitchFamily="34" charset="0"/>
              </a:rPr>
            </a:br>
            <a:r>
              <a:rPr lang="en-US" sz="3200" b="0" dirty="0">
                <a:latin typeface="Calibri" pitchFamily="34" charset="0"/>
                <a:cs typeface="Calibri" pitchFamily="34" charset="0"/>
              </a:rPr>
              <a:t>a religious sect called </a:t>
            </a:r>
            <a:r>
              <a:rPr lang="en-US" sz="3200" b="0" dirty="0">
                <a:solidFill>
                  <a:srgbClr val="0000CC"/>
                </a:solidFill>
                <a:effectLst>
                  <a:glow rad="101600">
                    <a:schemeClr val="accent1">
                      <a:satMod val="175000"/>
                      <a:alpha val="40000"/>
                    </a:schemeClr>
                  </a:glow>
                </a:effectLst>
                <a:latin typeface="Calibri" pitchFamily="34" charset="0"/>
                <a:cs typeface="Calibri" pitchFamily="34" charset="0"/>
              </a:rPr>
              <a:t>Quakers </a:t>
            </a:r>
            <a:r>
              <a:rPr lang="en-US" sz="3200" b="0" dirty="0">
                <a:latin typeface="Calibri" pitchFamily="34" charset="0"/>
                <a:cs typeface="Calibri" pitchFamily="34" charset="0"/>
              </a:rPr>
              <a:t>who believed </a:t>
            </a:r>
            <a:br>
              <a:rPr lang="en-US" sz="3200" b="0" dirty="0">
                <a:latin typeface="Calibri" pitchFamily="34" charset="0"/>
                <a:cs typeface="Calibri" pitchFamily="34" charset="0"/>
              </a:rPr>
            </a:br>
            <a:r>
              <a:rPr lang="en-US" sz="3200" b="0" dirty="0">
                <a:latin typeface="Calibri" pitchFamily="34" charset="0"/>
                <a:cs typeface="Calibri" pitchFamily="34" charset="0"/>
              </a:rPr>
              <a:t>in the “</a:t>
            </a:r>
            <a:r>
              <a:rPr lang="en-US" sz="3200" b="0" dirty="0">
                <a:solidFill>
                  <a:srgbClr val="0000CC"/>
                </a:solidFill>
                <a:effectLst>
                  <a:glow rad="101600">
                    <a:schemeClr val="accent1">
                      <a:satMod val="175000"/>
                      <a:alpha val="40000"/>
                    </a:schemeClr>
                  </a:glow>
                </a:effectLst>
                <a:latin typeface="Calibri" pitchFamily="34" charset="0"/>
                <a:cs typeface="Calibri" pitchFamily="34" charset="0"/>
              </a:rPr>
              <a:t>Inner Light</a:t>
            </a:r>
            <a:r>
              <a:rPr lang="en-US" sz="3200" b="0" dirty="0">
                <a:latin typeface="Calibri" pitchFamily="34" charset="0"/>
                <a:cs typeface="Calibri" pitchFamily="34" charset="0"/>
              </a:rPr>
              <a:t>,” all people are equal, &amp; that people can communicate directly with God</a:t>
            </a:r>
          </a:p>
        </p:txBody>
      </p:sp>
      <p:pic>
        <p:nvPicPr>
          <p:cNvPr id="50180" name="Picture 3" descr="02"/>
          <p:cNvPicPr>
            <a:picLocks noChangeAspect="1" noChangeArrowheads="1"/>
          </p:cNvPicPr>
          <p:nvPr/>
        </p:nvPicPr>
        <p:blipFill>
          <a:blip r:embed="rId3" cstate="email">
            <a:lum bright="-12000" contrast="12000"/>
            <a:extLst>
              <a:ext uri="{28A0092B-C50C-407E-A947-70E740481C1C}">
                <a14:useLocalDpi xmlns:a14="http://schemas.microsoft.com/office/drawing/2010/main"/>
              </a:ext>
            </a:extLst>
          </a:blip>
          <a:srcRect/>
          <a:stretch>
            <a:fillRect/>
          </a:stretch>
        </p:blipFill>
        <p:spPr bwMode="auto">
          <a:xfrm>
            <a:off x="0" y="381000"/>
            <a:ext cx="445293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875" y="531813"/>
            <a:ext cx="8312150" cy="632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7"/>
          <p:cNvSpPr>
            <a:spLocks noChangeArrowheads="1"/>
          </p:cNvSpPr>
          <p:nvPr/>
        </p:nvSpPr>
        <p:spPr bwMode="auto">
          <a:xfrm>
            <a:off x="3810000" y="76200"/>
            <a:ext cx="5247564" cy="1290851"/>
          </a:xfrm>
          <a:prstGeom prst="wedgeRectCallout">
            <a:avLst>
              <a:gd name="adj1" fmla="val 13690"/>
              <a:gd name="adj2" fmla="val -5389"/>
            </a:avLst>
          </a:prstGeom>
          <a:solidFill>
            <a:srgbClr val="FFFFCC"/>
          </a:solidFill>
          <a:ln w="12700">
            <a:solidFill>
              <a:schemeClr val="tx1"/>
            </a:solidFill>
            <a:miter lim="800000"/>
            <a:headEnd/>
            <a:tailEnd/>
          </a:ln>
        </p:spPr>
        <p:txBody>
          <a:bodyPr/>
          <a:lstStyle/>
          <a:p>
            <a:pPr algn="ctr" eaLnBrk="0" hangingPunct="0">
              <a:lnSpc>
                <a:spcPct val="80000"/>
              </a:lnSpc>
              <a:defRPr/>
            </a:pPr>
            <a:r>
              <a:rPr lang="en-US" sz="3200" b="0" dirty="0">
                <a:latin typeface="Calibri" pitchFamily="34" charset="0"/>
                <a:cs typeface="Calibri" pitchFamily="34" charset="0"/>
              </a:rPr>
              <a:t>Penn founded his colony </a:t>
            </a:r>
            <a:br>
              <a:rPr lang="en-US" sz="3200" b="0" dirty="0">
                <a:latin typeface="Calibri" pitchFamily="34" charset="0"/>
                <a:cs typeface="Calibri" pitchFamily="34" charset="0"/>
              </a:rPr>
            </a:br>
            <a:r>
              <a:rPr lang="en-US" sz="3200" b="0" dirty="0">
                <a:latin typeface="Calibri" pitchFamily="34" charset="0"/>
                <a:cs typeface="Calibri" pitchFamily="34" charset="0"/>
              </a:rPr>
              <a:t>as a “</a:t>
            </a:r>
            <a:r>
              <a:rPr lang="en-US" sz="3200" b="0" dirty="0">
                <a:solidFill>
                  <a:srgbClr val="0000CC"/>
                </a:solidFill>
                <a:effectLst>
                  <a:glow rad="101600">
                    <a:schemeClr val="accent1">
                      <a:satMod val="175000"/>
                      <a:alpha val="40000"/>
                    </a:schemeClr>
                  </a:glow>
                </a:effectLst>
                <a:latin typeface="Calibri" pitchFamily="34" charset="0"/>
                <a:cs typeface="Calibri" pitchFamily="34" charset="0"/>
              </a:rPr>
              <a:t>holy experiment</a:t>
            </a:r>
            <a:r>
              <a:rPr lang="en-US" sz="3200" b="0" dirty="0">
                <a:latin typeface="Calibri" pitchFamily="34" charset="0"/>
                <a:cs typeface="Calibri" pitchFamily="34" charset="0"/>
              </a:rPr>
              <a:t>” to promote </a:t>
            </a:r>
            <a:r>
              <a:rPr lang="en-US" sz="3200" b="0" u="sng" dirty="0">
                <a:latin typeface="Calibri" pitchFamily="34" charset="0"/>
                <a:cs typeface="Calibri" pitchFamily="34" charset="0"/>
              </a:rPr>
              <a:t>religious toleration</a:t>
            </a:r>
          </a:p>
        </p:txBody>
      </p:sp>
      <p:sp>
        <p:nvSpPr>
          <p:cNvPr id="51204" name="Right Triangle 8"/>
          <p:cNvSpPr>
            <a:spLocks noChangeArrowheads="1"/>
          </p:cNvSpPr>
          <p:nvPr/>
        </p:nvSpPr>
        <p:spPr bwMode="auto">
          <a:xfrm flipH="1">
            <a:off x="5029200" y="4648200"/>
            <a:ext cx="3429000" cy="2209800"/>
          </a:xfrm>
          <a:prstGeom prst="rtTriangle">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lstStyle/>
          <a:p>
            <a:pPr eaLnBrk="0" hangingPunct="0"/>
            <a:endParaRPr lang="en-US"/>
          </a:p>
        </p:txBody>
      </p:sp>
      <p:pic>
        <p:nvPicPr>
          <p:cNvPr id="10" name="Picture 7" descr="http://upload.wikimedia.org/wikipedia/commons/1/15/Treaty_of_Penn_with_Indians_by_Benjamin_West.jpg"/>
          <p:cNvPicPr>
            <a:picLocks noChangeAspect="1" noChangeArrowheads="1"/>
          </p:cNvPicPr>
          <p:nvPr/>
        </p:nvPicPr>
        <p:blipFill>
          <a:blip r:embed="rId3" cstate="email">
            <a:extLst>
              <a:ext uri="{28A0092B-C50C-407E-A947-70E740481C1C}">
                <a14:useLocalDpi xmlns:a14="http://schemas.microsoft.com/office/drawing/2010/main"/>
              </a:ext>
            </a:extLst>
          </a:blip>
          <a:srcRect r="-619"/>
          <a:stretch>
            <a:fillRect/>
          </a:stretch>
        </p:blipFill>
        <p:spPr bwMode="auto">
          <a:xfrm>
            <a:off x="84138" y="1447800"/>
            <a:ext cx="9059862"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7"/>
          <p:cNvSpPr>
            <a:spLocks noChangeArrowheads="1"/>
          </p:cNvSpPr>
          <p:nvPr/>
        </p:nvSpPr>
        <p:spPr bwMode="auto">
          <a:xfrm>
            <a:off x="4648200" y="1447800"/>
            <a:ext cx="4419600" cy="1616869"/>
          </a:xfrm>
          <a:prstGeom prst="wedgeRectCallout">
            <a:avLst>
              <a:gd name="adj1" fmla="val 13690"/>
              <a:gd name="adj2" fmla="val -5389"/>
            </a:avLst>
          </a:prstGeom>
          <a:solidFill>
            <a:srgbClr val="CCFFCC"/>
          </a:solidFill>
          <a:ln w="12700">
            <a:solidFill>
              <a:schemeClr val="tx1"/>
            </a:solidFill>
            <a:miter lim="800000"/>
            <a:headEnd/>
            <a:tailEnd/>
          </a:ln>
        </p:spPr>
        <p:txBody>
          <a:bodyPr/>
          <a:lstStyle/>
          <a:p>
            <a:pPr algn="ctr" eaLnBrk="0" hangingPunct="0">
              <a:lnSpc>
                <a:spcPct val="80000"/>
              </a:lnSpc>
              <a:defRPr/>
            </a:pPr>
            <a:r>
              <a:rPr lang="en-US" sz="3200" b="0" dirty="0">
                <a:latin typeface="Calibri" pitchFamily="34" charset="0"/>
                <a:cs typeface="Calibri" pitchFamily="34" charset="0"/>
              </a:rPr>
              <a:t>He bought land from the Indians, banned slavery, </a:t>
            </a:r>
            <a:br>
              <a:rPr lang="en-US" sz="3200" b="0" dirty="0">
                <a:latin typeface="Calibri" pitchFamily="34" charset="0"/>
                <a:cs typeface="Calibri" pitchFamily="34" charset="0"/>
              </a:rPr>
            </a:br>
            <a:r>
              <a:rPr lang="en-US" sz="3200" b="0" dirty="0">
                <a:latin typeface="Calibri" pitchFamily="34" charset="0"/>
                <a:cs typeface="Calibri" pitchFamily="34" charset="0"/>
              </a:rPr>
              <a:t>&amp; allowed a </a:t>
            </a:r>
            <a:r>
              <a:rPr lang="en-US" sz="3200" b="0" dirty="0">
                <a:solidFill>
                  <a:srgbClr val="0000CC"/>
                </a:solidFill>
                <a:effectLst>
                  <a:glow rad="101600">
                    <a:schemeClr val="accent1">
                      <a:satMod val="175000"/>
                      <a:alpha val="40000"/>
                    </a:schemeClr>
                  </a:glow>
                </a:effectLst>
                <a:latin typeface="Calibri" pitchFamily="34" charset="0"/>
                <a:cs typeface="Calibri" pitchFamily="34" charset="0"/>
              </a:rPr>
              <a:t>diverse </a:t>
            </a:r>
            <a:r>
              <a:rPr lang="en-US" sz="3200" b="0" dirty="0">
                <a:latin typeface="Calibri" pitchFamily="34" charset="0"/>
                <a:cs typeface="Calibri" pitchFamily="34" charset="0"/>
              </a:rPr>
              <a:t>population to move there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AutoShape 7"/>
          <p:cNvSpPr>
            <a:spLocks noChangeArrowheads="1"/>
          </p:cNvSpPr>
          <p:nvPr/>
        </p:nvSpPr>
        <p:spPr bwMode="auto">
          <a:xfrm>
            <a:off x="4572000" y="228600"/>
            <a:ext cx="4495800" cy="1676400"/>
          </a:xfrm>
          <a:prstGeom prst="wedgeRectCallout">
            <a:avLst>
              <a:gd name="adj1" fmla="val 13690"/>
              <a:gd name="adj2" fmla="val -5389"/>
            </a:avLst>
          </a:prstGeom>
          <a:solidFill>
            <a:srgbClr val="FFCC99"/>
          </a:solidFill>
          <a:ln w="12700">
            <a:solidFill>
              <a:schemeClr val="tx1"/>
            </a:solidFill>
            <a:miter lim="800000"/>
            <a:headEnd/>
            <a:tailEnd/>
          </a:ln>
        </p:spPr>
        <p:txBody>
          <a:bodyPr/>
          <a:lstStyle/>
          <a:p>
            <a:pPr algn="ctr" eaLnBrk="0" hangingPunct="0">
              <a:lnSpc>
                <a:spcPct val="80000"/>
              </a:lnSpc>
            </a:pPr>
            <a:r>
              <a:rPr lang="en-US" sz="3200" b="0" dirty="0">
                <a:latin typeface="Calibri" pitchFamily="34" charset="0"/>
                <a:cs typeface="Calibri" pitchFamily="34" charset="0"/>
              </a:rPr>
              <a:t>The middle colonies </a:t>
            </a:r>
            <a:br>
              <a:rPr lang="en-US" sz="3200" b="0" dirty="0">
                <a:latin typeface="Calibri" pitchFamily="34" charset="0"/>
                <a:cs typeface="Calibri" pitchFamily="34" charset="0"/>
              </a:rPr>
            </a:br>
            <a:r>
              <a:rPr lang="en-US" sz="3200" b="0" dirty="0">
                <a:latin typeface="Calibri" pitchFamily="34" charset="0"/>
                <a:cs typeface="Calibri" pitchFamily="34" charset="0"/>
              </a:rPr>
              <a:t>had two of the </a:t>
            </a:r>
            <a:r>
              <a:rPr lang="en-US" sz="3200" b="0" u="sng" dirty="0">
                <a:latin typeface="Calibri" pitchFamily="34" charset="0"/>
                <a:cs typeface="Calibri" pitchFamily="34" charset="0"/>
              </a:rPr>
              <a:t>best ports </a:t>
            </a:r>
            <a:r>
              <a:rPr lang="en-US" sz="3200" b="0" dirty="0">
                <a:latin typeface="Calibri" pitchFamily="34" charset="0"/>
                <a:cs typeface="Calibri" pitchFamily="34" charset="0"/>
              </a:rPr>
              <a:t>for trade in America: </a:t>
            </a:r>
            <a:r>
              <a:rPr lang="en-US" sz="3200" b="0" dirty="0">
                <a:solidFill>
                  <a:srgbClr val="FF0000"/>
                </a:solidFill>
                <a:latin typeface="Calibri" pitchFamily="34" charset="0"/>
                <a:cs typeface="Calibri" pitchFamily="34" charset="0"/>
              </a:rPr>
              <a:t>Philadelphia &amp; New York</a:t>
            </a:r>
          </a:p>
        </p:txBody>
      </p:sp>
      <p:pic>
        <p:nvPicPr>
          <p:cNvPr id="52227" name="Picture 3" descr="02"/>
          <p:cNvPicPr>
            <a:picLocks noChangeAspect="1" noChangeArrowheads="1"/>
          </p:cNvPicPr>
          <p:nvPr/>
        </p:nvPicPr>
        <p:blipFill>
          <a:blip r:embed="rId2" cstate="email">
            <a:lum bright="-12000" contrast="12000"/>
            <a:extLst>
              <a:ext uri="{28A0092B-C50C-407E-A947-70E740481C1C}">
                <a14:useLocalDpi xmlns:a14="http://schemas.microsoft.com/office/drawing/2010/main"/>
              </a:ext>
            </a:extLst>
          </a:blip>
          <a:srcRect/>
          <a:stretch>
            <a:fillRect/>
          </a:stretch>
        </p:blipFill>
        <p:spPr bwMode="auto">
          <a:xfrm>
            <a:off x="0" y="304800"/>
            <a:ext cx="445293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52228" name="Picture 3" descr="ch04_08"/>
          <p:cNvPicPr>
            <a:picLocks noChangeAspect="1" noChangeArrowheads="1"/>
          </p:cNvPicPr>
          <p:nvPr/>
        </p:nvPicPr>
        <p:blipFill>
          <a:blip r:embed="rId3" cstate="email">
            <a:lum bright="-6000" contrast="18000"/>
            <a:extLst>
              <a:ext uri="{28A0092B-C50C-407E-A947-70E740481C1C}">
                <a14:useLocalDpi xmlns:a14="http://schemas.microsoft.com/office/drawing/2010/main"/>
              </a:ext>
            </a:extLst>
          </a:blip>
          <a:srcRect t="23810" b="5881"/>
          <a:stretch>
            <a:fillRect/>
          </a:stretch>
        </p:blipFill>
        <p:spPr bwMode="auto">
          <a:xfrm>
            <a:off x="4495800" y="2057400"/>
            <a:ext cx="4614863"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ular Callout 9"/>
          <p:cNvSpPr>
            <a:spLocks noChangeArrowheads="1"/>
          </p:cNvSpPr>
          <p:nvPr/>
        </p:nvSpPr>
        <p:spPr bwMode="auto">
          <a:xfrm>
            <a:off x="76200" y="76200"/>
            <a:ext cx="3429000" cy="1668463"/>
          </a:xfrm>
          <a:prstGeom prst="wedgeRectCallout">
            <a:avLst>
              <a:gd name="adj1" fmla="val 6343"/>
              <a:gd name="adj2" fmla="val -19676"/>
            </a:avLst>
          </a:prstGeom>
          <a:solidFill>
            <a:srgbClr val="CCCCFF"/>
          </a:solidFill>
          <a:ln w="12700" algn="ctr">
            <a:solidFill>
              <a:schemeClr val="tx1"/>
            </a:solidFill>
            <a:round/>
            <a:headEnd/>
            <a:tailEnd/>
          </a:ln>
        </p:spPr>
        <p:txBody>
          <a:bodyPr>
            <a:spAutoFit/>
          </a:bodyPr>
          <a:lstStyle/>
          <a:p>
            <a:pPr algn="ctr" eaLnBrk="0" hangingPunct="0">
              <a:lnSpc>
                <a:spcPct val="80000"/>
              </a:lnSpc>
            </a:pPr>
            <a:r>
              <a:rPr lang="en-US" sz="3200" b="0" dirty="0">
                <a:latin typeface="Calibri" pitchFamily="34" charset="0"/>
                <a:cs typeface="Calibri" pitchFamily="34" charset="0"/>
              </a:rPr>
              <a:t>Settlers built a fort, but struggled to survive in their first years in America </a:t>
            </a:r>
          </a:p>
        </p:txBody>
      </p:sp>
      <p:pic>
        <p:nvPicPr>
          <p:cNvPr id="10244" name="Picture 12" descr="JAMESTOWN_OVERVIEW_01"/>
          <p:cNvPicPr>
            <a:picLocks noChangeAspect="1" noChangeArrowheads="1"/>
          </p:cNvPicPr>
          <p:nvPr/>
        </p:nvPicPr>
        <p:blipFill>
          <a:blip r:embed="rId3" cstate="email">
            <a:lum bright="12000"/>
            <a:extLst>
              <a:ext uri="{28A0092B-C50C-407E-A947-70E740481C1C}">
                <a14:useLocalDpi xmlns:a14="http://schemas.microsoft.com/office/drawing/2010/main"/>
              </a:ext>
            </a:extLst>
          </a:blip>
          <a:srcRect l="4594" t="11197" r="4594" b="7895"/>
          <a:stretch>
            <a:fillRect/>
          </a:stretch>
        </p:blipFill>
        <p:spPr bwMode="auto">
          <a:xfrm>
            <a:off x="762000" y="1916113"/>
            <a:ext cx="8001000"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ular Callout 14"/>
          <p:cNvSpPr>
            <a:spLocks noChangeArrowheads="1"/>
          </p:cNvSpPr>
          <p:nvPr/>
        </p:nvSpPr>
        <p:spPr bwMode="auto">
          <a:xfrm>
            <a:off x="3505200" y="61623"/>
            <a:ext cx="5562600" cy="1668149"/>
          </a:xfrm>
          <a:prstGeom prst="wedgeRectCallout">
            <a:avLst>
              <a:gd name="adj1" fmla="val 6343"/>
              <a:gd name="adj2" fmla="val -19676"/>
            </a:avLst>
          </a:prstGeom>
          <a:solidFill>
            <a:srgbClr val="FFCC99"/>
          </a:solidFill>
          <a:ln w="12700" algn="ctr">
            <a:solidFill>
              <a:schemeClr val="tx1"/>
            </a:solidFill>
            <a:round/>
            <a:headEnd/>
            <a:tailEnd/>
          </a:ln>
        </p:spPr>
        <p:txBody>
          <a:bodyPr wrap="square">
            <a:spAutoFit/>
          </a:bodyPr>
          <a:lstStyle/>
          <a:p>
            <a:pPr algn="ctr" eaLnBrk="0" hangingPunct="0">
              <a:lnSpc>
                <a:spcPct val="80000"/>
              </a:lnSpc>
            </a:pPr>
            <a:r>
              <a:rPr lang="en-US" sz="3200" b="0" dirty="0">
                <a:latin typeface="Calibri" pitchFamily="34" charset="0"/>
                <a:cs typeface="Calibri" pitchFamily="34" charset="0"/>
              </a:rPr>
              <a:t>Settlers arrived </a:t>
            </a:r>
            <a:r>
              <a:rPr lang="en-US" sz="3200" b="0" u="sng" dirty="0">
                <a:latin typeface="Calibri" pitchFamily="34" charset="0"/>
                <a:cs typeface="Calibri" pitchFamily="34" charset="0"/>
              </a:rPr>
              <a:t>looking for gold </a:t>
            </a:r>
            <a:r>
              <a:rPr lang="en-US" sz="3200" b="0" u="sng" dirty="0" smtClean="0">
                <a:latin typeface="Calibri" pitchFamily="34" charset="0"/>
                <a:cs typeface="Calibri" pitchFamily="34" charset="0"/>
              </a:rPr>
              <a:t>and </a:t>
            </a:r>
            <a:r>
              <a:rPr lang="en-US" sz="3200" b="0" u="sng" dirty="0">
                <a:latin typeface="Calibri" pitchFamily="34" charset="0"/>
                <a:cs typeface="Calibri" pitchFamily="34" charset="0"/>
              </a:rPr>
              <a:t>did not prepare to stay </a:t>
            </a:r>
            <a:r>
              <a:rPr lang="en-US" sz="3200" b="0" u="sng" dirty="0" smtClean="0">
                <a:latin typeface="Calibri" pitchFamily="34" charset="0"/>
                <a:cs typeface="Calibri" pitchFamily="34" charset="0"/>
              </a:rPr>
              <a:t>long</a:t>
            </a:r>
            <a:r>
              <a:rPr lang="en-US" sz="3200" b="0" dirty="0" smtClean="0">
                <a:latin typeface="Calibri" pitchFamily="34" charset="0"/>
                <a:cs typeface="Calibri" pitchFamily="34" charset="0"/>
              </a:rPr>
              <a:t>; </a:t>
            </a:r>
            <a:r>
              <a:rPr lang="en-US" sz="3200" b="0" dirty="0">
                <a:latin typeface="Calibri" pitchFamily="34" charset="0"/>
                <a:cs typeface="Calibri" pitchFamily="34" charset="0"/>
              </a:rPr>
              <a:t>They did not plant crops </a:t>
            </a:r>
            <a:r>
              <a:rPr lang="en-US" sz="3200" b="0" dirty="0" smtClean="0">
                <a:latin typeface="Calibri" pitchFamily="34" charset="0"/>
                <a:cs typeface="Calibri" pitchFamily="34" charset="0"/>
              </a:rPr>
              <a:t>&amp; faced the “</a:t>
            </a:r>
            <a:r>
              <a:rPr lang="en-US" sz="3200" b="0" u="sng" dirty="0" smtClean="0">
                <a:latin typeface="Calibri" pitchFamily="34" charset="0"/>
                <a:cs typeface="Calibri" pitchFamily="34" charset="0"/>
              </a:rPr>
              <a:t>Starving Time</a:t>
            </a:r>
            <a:r>
              <a:rPr lang="en-US" sz="3200" b="0" dirty="0" smtClean="0">
                <a:latin typeface="Calibri" pitchFamily="34" charset="0"/>
                <a:cs typeface="Calibri" pitchFamily="34" charset="0"/>
              </a:rPr>
              <a:t>” </a:t>
            </a:r>
            <a:endParaRPr lang="en-US" sz="3200" b="0" dirty="0">
              <a:latin typeface="Calibri" pitchFamily="34" charset="0"/>
              <a:cs typeface="Calibri" pitchFamily="34" charset="0"/>
            </a:endParaRPr>
          </a:p>
        </p:txBody>
      </p:sp>
      <p:pic>
        <p:nvPicPr>
          <p:cNvPr id="16" name="Picture 5" descr="jamestown07"/>
          <p:cNvPicPr>
            <a:picLocks noChangeAspect="1" noChangeArrowheads="1"/>
          </p:cNvPicPr>
          <p:nvPr/>
        </p:nvPicPr>
        <p:blipFill>
          <a:blip r:embed="rId4" cstate="email">
            <a:lum bright="-12000" contrast="24000"/>
            <a:extLst>
              <a:ext uri="{28A0092B-C50C-407E-A947-70E740481C1C}">
                <a14:useLocalDpi xmlns:a14="http://schemas.microsoft.com/office/drawing/2010/main"/>
              </a:ext>
            </a:extLst>
          </a:blip>
          <a:srcRect b="-2"/>
          <a:stretch>
            <a:fillRect/>
          </a:stretch>
        </p:blipFill>
        <p:spPr bwMode="auto">
          <a:xfrm>
            <a:off x="95250" y="2054225"/>
            <a:ext cx="6762750"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7" name="Rectangle 9"/>
          <p:cNvSpPr>
            <a:spLocks noChangeArrowheads="1"/>
          </p:cNvSpPr>
          <p:nvPr/>
        </p:nvSpPr>
        <p:spPr bwMode="auto">
          <a:xfrm>
            <a:off x="6353175" y="2141538"/>
            <a:ext cx="2714625" cy="1668462"/>
          </a:xfrm>
          <a:prstGeom prst="rect">
            <a:avLst/>
          </a:prstGeom>
          <a:solidFill>
            <a:srgbClr val="FFCCFF"/>
          </a:solidFill>
          <a:ln w="12700">
            <a:solidFill>
              <a:schemeClr val="tx1"/>
            </a:solidFill>
            <a:miter lim="800000"/>
            <a:headEnd/>
            <a:tailEnd/>
          </a:ln>
        </p:spPr>
        <p:txBody>
          <a:bodyPr>
            <a:spAutoFit/>
          </a:bodyPr>
          <a:lstStyle/>
          <a:p>
            <a:pPr algn="ctr" eaLnBrk="0" hangingPunct="0">
              <a:lnSpc>
                <a:spcPct val="80000"/>
              </a:lnSpc>
              <a:buClr>
                <a:schemeClr val="accent1"/>
              </a:buClr>
              <a:buFont typeface="Arial" charset="0"/>
              <a:buNone/>
            </a:pPr>
            <a:r>
              <a:rPr kumimoji="1" lang="en-US" sz="3200" b="0" dirty="0">
                <a:solidFill>
                  <a:srgbClr val="FF0000"/>
                </a:solidFill>
                <a:latin typeface="Calibri" pitchFamily="34" charset="0"/>
                <a:cs typeface="Calibri" pitchFamily="34" charset="0"/>
              </a:rPr>
              <a:t>John Smith </a:t>
            </a:r>
            <a:r>
              <a:rPr kumimoji="1" lang="en-US" sz="3200" b="0" dirty="0">
                <a:latin typeface="Calibri" pitchFamily="34" charset="0"/>
                <a:cs typeface="Calibri" pitchFamily="34" charset="0"/>
              </a:rPr>
              <a:t>took control &amp; </a:t>
            </a:r>
            <a:r>
              <a:rPr kumimoji="1" lang="en-US" sz="3200" b="0" u="sng" dirty="0">
                <a:latin typeface="Calibri" pitchFamily="34" charset="0"/>
                <a:cs typeface="Calibri" pitchFamily="34" charset="0"/>
              </a:rPr>
              <a:t>forced settlers to farm</a:t>
            </a:r>
          </a:p>
        </p:txBody>
      </p:sp>
      <p:pic>
        <p:nvPicPr>
          <p:cNvPr id="18" name="Picture 7" descr="Captain-John-Smith"/>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24613" y="3962400"/>
            <a:ext cx="2571750" cy="2895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AutoShape 8"/>
          <p:cNvSpPr>
            <a:spLocks noChangeArrowheads="1"/>
          </p:cNvSpPr>
          <p:nvPr/>
        </p:nvSpPr>
        <p:spPr bwMode="auto">
          <a:xfrm>
            <a:off x="3276600" y="5867400"/>
            <a:ext cx="3048000" cy="762000"/>
          </a:xfrm>
          <a:prstGeom prst="wedgeRectCallout">
            <a:avLst>
              <a:gd name="adj1" fmla="val 78824"/>
              <a:gd name="adj2" fmla="val -171222"/>
            </a:avLst>
          </a:prstGeom>
          <a:solidFill>
            <a:srgbClr val="FFFFCC"/>
          </a:solidFill>
          <a:ln w="12700">
            <a:solidFill>
              <a:schemeClr val="tx1"/>
            </a:solidFill>
            <a:miter lim="800000"/>
            <a:headEnd/>
            <a:tailEnd/>
          </a:ln>
        </p:spPr>
        <p:txBody>
          <a:bodyPr/>
          <a:lstStyle/>
          <a:p>
            <a:pPr algn="ctr" eaLnBrk="0" hangingPunct="0">
              <a:lnSpc>
                <a:spcPct val="80000"/>
              </a:lnSpc>
            </a:pPr>
            <a:r>
              <a:rPr lang="en-US" sz="3000" b="0" i="1">
                <a:latin typeface="Calibri" pitchFamily="34" charset="0"/>
                <a:cs typeface="Calibri" pitchFamily="34" charset="0"/>
              </a:rPr>
              <a:t>“He who will not </a:t>
            </a:r>
            <a:br>
              <a:rPr lang="en-US" sz="3000" b="0" i="1">
                <a:latin typeface="Calibri" pitchFamily="34" charset="0"/>
                <a:cs typeface="Calibri" pitchFamily="34" charset="0"/>
              </a:rPr>
            </a:br>
            <a:r>
              <a:rPr lang="en-US" sz="3000" b="0" i="1">
                <a:latin typeface="Calibri" pitchFamily="34" charset="0"/>
                <a:cs typeface="Calibri" pitchFamily="34" charset="0"/>
              </a:rPr>
              <a:t>work, will not eat”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xit" presetSubtype="0" fill="hold" nodeType="withEffect">
                                  <p:stCondLst>
                                    <p:cond delay="0"/>
                                  </p:stCondLst>
                                  <p:childTnLst>
                                    <p:animEffect transition="out" filter="fade">
                                      <p:cBhvr>
                                        <p:cTn id="14" dur="500"/>
                                        <p:tgtEl>
                                          <p:spTgt spid="10244"/>
                                        </p:tgtEl>
                                      </p:cBhvr>
                                    </p:animEffect>
                                    <p:set>
                                      <p:cBhvr>
                                        <p:cTn id="15" dur="1" fill="hold">
                                          <p:stCondLst>
                                            <p:cond delay="499"/>
                                          </p:stCondLst>
                                        </p:cTn>
                                        <p:tgtEl>
                                          <p:spTgt spid="10244"/>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7"/>
          <p:cNvSpPr>
            <a:spLocks noChangeArrowheads="1"/>
          </p:cNvSpPr>
          <p:nvPr/>
        </p:nvSpPr>
        <p:spPr bwMode="auto">
          <a:xfrm>
            <a:off x="457200" y="190500"/>
            <a:ext cx="8534400" cy="800100"/>
          </a:xfrm>
          <a:prstGeom prst="wedgeRectCallout">
            <a:avLst>
              <a:gd name="adj1" fmla="val 13690"/>
              <a:gd name="adj2" fmla="val -5389"/>
            </a:avLst>
          </a:prstGeom>
          <a:solidFill>
            <a:srgbClr val="FFDD4F"/>
          </a:solidFill>
          <a:ln w="12700">
            <a:solidFill>
              <a:schemeClr val="tx1"/>
            </a:solidFill>
            <a:miter lim="800000"/>
            <a:headEnd/>
            <a:tailEnd/>
          </a:ln>
        </p:spPr>
        <p:txBody>
          <a:bodyPr/>
          <a:lstStyle/>
          <a:p>
            <a:pPr algn="ctr" eaLnBrk="0" hangingPunct="0">
              <a:lnSpc>
                <a:spcPct val="80000"/>
              </a:lnSpc>
            </a:pPr>
            <a:r>
              <a:rPr lang="en-US" sz="3200" b="0">
                <a:latin typeface="Calibri" pitchFamily="34" charset="0"/>
                <a:cs typeface="Calibri" pitchFamily="34" charset="0"/>
              </a:rPr>
              <a:t>The 1</a:t>
            </a:r>
            <a:r>
              <a:rPr lang="en-US" sz="3200" b="0" baseline="30000">
                <a:latin typeface="Calibri" pitchFamily="34" charset="0"/>
                <a:cs typeface="Calibri" pitchFamily="34" charset="0"/>
              </a:rPr>
              <a:t>st</a:t>
            </a:r>
            <a:r>
              <a:rPr lang="en-US" sz="3200" b="0">
                <a:latin typeface="Calibri" pitchFamily="34" charset="0"/>
                <a:cs typeface="Calibri" pitchFamily="34" charset="0"/>
              </a:rPr>
              <a:t> “middle” colony was New Netherland created by the Dutch West India Company</a:t>
            </a:r>
          </a:p>
        </p:txBody>
      </p:sp>
      <p:sp>
        <p:nvSpPr>
          <p:cNvPr id="47107" name="AutoShape 7"/>
          <p:cNvSpPr>
            <a:spLocks noChangeArrowheads="1"/>
          </p:cNvSpPr>
          <p:nvPr/>
        </p:nvSpPr>
        <p:spPr bwMode="auto">
          <a:xfrm>
            <a:off x="4800600" y="1219200"/>
            <a:ext cx="4191000" cy="1981200"/>
          </a:xfrm>
          <a:prstGeom prst="wedgeRectCallout">
            <a:avLst>
              <a:gd name="adj1" fmla="val 13690"/>
              <a:gd name="adj2" fmla="val -5389"/>
            </a:avLst>
          </a:prstGeom>
          <a:solidFill>
            <a:srgbClr val="CCFFCC"/>
          </a:solidFill>
          <a:ln w="12700">
            <a:solidFill>
              <a:schemeClr val="tx1"/>
            </a:solidFill>
            <a:miter lim="800000"/>
            <a:headEnd/>
            <a:tailEnd/>
          </a:ln>
        </p:spPr>
        <p:txBody>
          <a:bodyPr/>
          <a:lstStyle/>
          <a:p>
            <a:pPr algn="ctr" eaLnBrk="0" hangingPunct="0">
              <a:lnSpc>
                <a:spcPct val="80000"/>
              </a:lnSpc>
            </a:pPr>
            <a:r>
              <a:rPr lang="en-US" sz="3200" b="0">
                <a:latin typeface="Calibri" pitchFamily="34" charset="0"/>
                <a:cs typeface="Calibri" pitchFamily="34" charset="0"/>
              </a:rPr>
              <a:t>To attract settlers, the Dutch</a:t>
            </a:r>
            <a:r>
              <a:rPr lang="en-US" sz="2800" b="0">
                <a:latin typeface="Calibri" pitchFamily="34" charset="0"/>
                <a:cs typeface="Calibri" pitchFamily="34" charset="0"/>
              </a:rPr>
              <a:t> </a:t>
            </a:r>
            <a:r>
              <a:rPr lang="en-US" sz="3200" b="0">
                <a:latin typeface="Calibri" pitchFamily="34" charset="0"/>
                <a:cs typeface="Calibri" pitchFamily="34" charset="0"/>
              </a:rPr>
              <a:t>recruited</a:t>
            </a:r>
            <a:r>
              <a:rPr lang="en-US" sz="2800" b="0">
                <a:latin typeface="Calibri" pitchFamily="34" charset="0"/>
                <a:cs typeface="Calibri" pitchFamily="34" charset="0"/>
              </a:rPr>
              <a:t> </a:t>
            </a:r>
            <a:r>
              <a:rPr lang="en-US" sz="3200" b="0">
                <a:latin typeface="Calibri" pitchFamily="34" charset="0"/>
                <a:cs typeface="Calibri" pitchFamily="34" charset="0"/>
              </a:rPr>
              <a:t>Swedes, Germans, &amp; Africans; New Netherland became very diverse</a:t>
            </a:r>
          </a:p>
        </p:txBody>
      </p:sp>
      <p:pic>
        <p:nvPicPr>
          <p:cNvPr id="8" name="Picture 5"/>
          <p:cNvPicPr>
            <a:picLocks noChangeAspect="1" noChangeArrowheads="1"/>
          </p:cNvPicPr>
          <p:nvPr/>
        </p:nvPicPr>
        <p:blipFill>
          <a:blip r:embed="rId3" cstate="email">
            <a:lum bright="-24000" contrast="36000"/>
            <a:extLst>
              <a:ext uri="{28A0092B-C50C-407E-A947-70E740481C1C}">
                <a14:useLocalDpi xmlns:a14="http://schemas.microsoft.com/office/drawing/2010/main"/>
              </a:ext>
            </a:extLst>
          </a:blip>
          <a:srcRect l="32104" t="4695" r="15817" b="2840"/>
          <a:stretch>
            <a:fillRect/>
          </a:stretch>
        </p:blipFill>
        <p:spPr bwMode="auto">
          <a:xfrm>
            <a:off x="38100" y="1112838"/>
            <a:ext cx="4632325" cy="56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9" name="AutoShape 7"/>
          <p:cNvSpPr>
            <a:spLocks noChangeArrowheads="1"/>
          </p:cNvSpPr>
          <p:nvPr/>
        </p:nvSpPr>
        <p:spPr bwMode="auto">
          <a:xfrm>
            <a:off x="4800600" y="3352800"/>
            <a:ext cx="4191000" cy="1600200"/>
          </a:xfrm>
          <a:prstGeom prst="wedgeRectCallout">
            <a:avLst>
              <a:gd name="adj1" fmla="val 13690"/>
              <a:gd name="adj2" fmla="val -5389"/>
            </a:avLst>
          </a:prstGeom>
          <a:solidFill>
            <a:srgbClr val="CCCCFF"/>
          </a:solidFill>
          <a:ln w="12700">
            <a:solidFill>
              <a:schemeClr val="tx1"/>
            </a:solidFill>
            <a:miter lim="800000"/>
            <a:headEnd/>
            <a:tailEnd/>
          </a:ln>
        </p:spPr>
        <p:txBody>
          <a:bodyPr/>
          <a:lstStyle/>
          <a:p>
            <a:pPr algn="ctr" eaLnBrk="0" hangingPunct="0">
              <a:lnSpc>
                <a:spcPct val="80000"/>
              </a:lnSpc>
            </a:pPr>
            <a:r>
              <a:rPr lang="en-US" sz="3200" b="0">
                <a:latin typeface="Calibri" pitchFamily="34" charset="0"/>
                <a:cs typeface="Calibri" pitchFamily="34" charset="0"/>
              </a:rPr>
              <a:t>Britain did not like the Dutch a colony between their Chesapeake &amp; </a:t>
            </a:r>
            <a:br>
              <a:rPr lang="en-US" sz="3200" b="0">
                <a:latin typeface="Calibri" pitchFamily="34" charset="0"/>
                <a:cs typeface="Calibri" pitchFamily="34" charset="0"/>
              </a:rPr>
            </a:br>
            <a:r>
              <a:rPr lang="en-US" sz="3200" b="0">
                <a:latin typeface="Calibri" pitchFamily="34" charset="0"/>
                <a:cs typeface="Calibri" pitchFamily="34" charset="0"/>
              </a:rPr>
              <a:t>New England colonies</a:t>
            </a:r>
          </a:p>
        </p:txBody>
      </p:sp>
      <p:sp>
        <p:nvSpPr>
          <p:cNvPr id="10" name="AutoShape 7"/>
          <p:cNvSpPr>
            <a:spLocks noChangeArrowheads="1"/>
          </p:cNvSpPr>
          <p:nvPr/>
        </p:nvSpPr>
        <p:spPr bwMode="auto">
          <a:xfrm>
            <a:off x="4800600" y="5105400"/>
            <a:ext cx="4191000" cy="1600200"/>
          </a:xfrm>
          <a:prstGeom prst="wedgeRectCallout">
            <a:avLst>
              <a:gd name="adj1" fmla="val 13690"/>
              <a:gd name="adj2" fmla="val -5389"/>
            </a:avLst>
          </a:prstGeom>
          <a:solidFill>
            <a:srgbClr val="FFCCFF"/>
          </a:solidFill>
          <a:ln w="12700">
            <a:solidFill>
              <a:schemeClr val="tx1"/>
            </a:solidFill>
            <a:miter lim="800000"/>
            <a:headEnd/>
            <a:tailEnd/>
          </a:ln>
        </p:spPr>
        <p:txBody>
          <a:bodyPr/>
          <a:lstStyle/>
          <a:p>
            <a:pPr algn="ctr" eaLnBrk="0" hangingPunct="0">
              <a:lnSpc>
                <a:spcPct val="80000"/>
              </a:lnSpc>
            </a:pPr>
            <a:r>
              <a:rPr lang="en-US" sz="3200" b="0" dirty="0">
                <a:latin typeface="Calibri" pitchFamily="34" charset="0"/>
                <a:cs typeface="Calibri" pitchFamily="34" charset="0"/>
              </a:rPr>
              <a:t>In </a:t>
            </a:r>
            <a:r>
              <a:rPr lang="en-US" sz="3200" b="0" u="sng" dirty="0">
                <a:latin typeface="Calibri" pitchFamily="34" charset="0"/>
                <a:cs typeface="Calibri" pitchFamily="34" charset="0"/>
              </a:rPr>
              <a:t>1664</a:t>
            </a:r>
            <a:r>
              <a:rPr lang="en-US" sz="3200" b="0" dirty="0">
                <a:latin typeface="Calibri" pitchFamily="34" charset="0"/>
                <a:cs typeface="Calibri" pitchFamily="34" charset="0"/>
              </a:rPr>
              <a:t>, </a:t>
            </a:r>
            <a:r>
              <a:rPr lang="en-US" sz="3200" b="0" dirty="0">
                <a:solidFill>
                  <a:srgbClr val="FF0000"/>
                </a:solidFill>
                <a:latin typeface="Calibri" pitchFamily="34" charset="0"/>
                <a:cs typeface="Calibri" pitchFamily="34" charset="0"/>
              </a:rPr>
              <a:t>Britain seized the Dutch colony </a:t>
            </a:r>
            <a:r>
              <a:rPr lang="en-US" sz="3200" b="0" dirty="0">
                <a:latin typeface="Calibri" pitchFamily="34" charset="0"/>
                <a:cs typeface="Calibri" pitchFamily="34" charset="0"/>
              </a:rPr>
              <a:t>from Governor Stuyvesant &amp; </a:t>
            </a:r>
            <a:r>
              <a:rPr lang="en-US" sz="3200" b="0" dirty="0">
                <a:solidFill>
                  <a:srgbClr val="FF0000"/>
                </a:solidFill>
                <a:latin typeface="Calibri" pitchFamily="34" charset="0"/>
                <a:cs typeface="Calibri" pitchFamily="34" charset="0"/>
              </a:rPr>
              <a:t>renamed it New York </a:t>
            </a:r>
          </a:p>
        </p:txBody>
      </p:sp>
      <p:pic>
        <p:nvPicPr>
          <p:cNvPr id="12" name="Picture 10" descr="http://www.sonofthesouth.net/revolutionary-war/colonies/new-netherland.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988" y="1371600"/>
            <a:ext cx="4681537"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8"/>
          <p:cNvSpPr txBox="1">
            <a:spLocks noChangeArrowheads="1"/>
          </p:cNvSpPr>
          <p:nvPr/>
        </p:nvSpPr>
        <p:spPr bwMode="auto">
          <a:xfrm>
            <a:off x="38100" y="5599113"/>
            <a:ext cx="4686300" cy="877887"/>
          </a:xfrm>
          <a:prstGeom prst="rect">
            <a:avLst/>
          </a:prstGeom>
          <a:solidFill>
            <a:schemeClr val="bg1"/>
          </a:solidFill>
          <a:ln w="12700">
            <a:solidFill>
              <a:schemeClr val="tx1"/>
            </a:solidFill>
            <a:miter lim="800000"/>
            <a:headEnd/>
            <a:tailEnd/>
          </a:ln>
        </p:spPr>
        <p:txBody>
          <a:bodyPr>
            <a:spAutoFit/>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pPr algn="ctr" eaLnBrk="0" hangingPunct="0">
              <a:lnSpc>
                <a:spcPct val="85000"/>
              </a:lnSpc>
              <a:defRPr/>
            </a:pPr>
            <a:r>
              <a:rPr lang="en-US" sz="2000" b="0" dirty="0">
                <a:latin typeface="Calibri" pitchFamily="34" charset="0"/>
                <a:cs typeface="Calibri" pitchFamily="34" charset="0"/>
              </a:rPr>
              <a:t>Dutch governor </a:t>
            </a:r>
            <a:r>
              <a:rPr lang="en-US" sz="2000" b="0" dirty="0">
                <a:solidFill>
                  <a:srgbClr val="0000CC"/>
                </a:solidFill>
                <a:effectLst>
                  <a:glow rad="101600">
                    <a:schemeClr val="accent1">
                      <a:satMod val="175000"/>
                      <a:alpha val="40000"/>
                    </a:schemeClr>
                  </a:glow>
                </a:effectLst>
                <a:latin typeface="Calibri" pitchFamily="34" charset="0"/>
                <a:cs typeface="Calibri" pitchFamily="34" charset="0"/>
              </a:rPr>
              <a:t>Peter Stuyvesant </a:t>
            </a:r>
            <a:r>
              <a:rPr lang="en-US" sz="2000" b="0" dirty="0">
                <a:latin typeface="Calibri" pitchFamily="34" charset="0"/>
                <a:cs typeface="Calibri" pitchFamily="34" charset="0"/>
              </a:rPr>
              <a:t>resisted Britain’s takeover of New Netherlands but could not get the colonists to assist him</a:t>
            </a:r>
            <a:r>
              <a:rPr lang="en-US" sz="2000" dirty="0">
                <a:latin typeface="Calibri" pitchFamily="34" charset="0"/>
                <a:cs typeface="Calibri"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childTnLst>
                                </p:cTn>
                              </p:par>
                              <p:par>
                                <p:cTn id="19" presetID="10" presetClass="exit" presetSubtype="0" fill="hold"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99FF99"/>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0"/>
            <a:ext cx="9144000" cy="1447800"/>
          </a:xfrm>
        </p:spPr>
        <p:txBody>
          <a:bodyPr/>
          <a:lstStyle/>
          <a:p>
            <a:pPr>
              <a:lnSpc>
                <a:spcPct val="85000"/>
              </a:lnSpc>
            </a:pPr>
            <a:r>
              <a:rPr lang="en-US" sz="3400" dirty="0" smtClean="0">
                <a:solidFill>
                  <a:schemeClr val="tx1"/>
                </a:solidFill>
                <a:latin typeface="Calibri" pitchFamily="34" charset="0"/>
                <a:cs typeface="Calibri" pitchFamily="34" charset="0"/>
              </a:rPr>
              <a:t>The image below is from the “Lower South”  colony of South Carolina. Which other colony might it be similar to? Why?</a:t>
            </a:r>
          </a:p>
        </p:txBody>
      </p:sp>
      <p:pic>
        <p:nvPicPr>
          <p:cNvPr id="53251" name="Picture 5" descr="The%20Old%20Plantatio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447800"/>
            <a:ext cx="79216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AutoShape 7"/>
          <p:cNvSpPr>
            <a:spLocks noChangeArrowheads="1"/>
          </p:cNvSpPr>
          <p:nvPr/>
        </p:nvSpPr>
        <p:spPr bwMode="auto">
          <a:xfrm>
            <a:off x="76200" y="76200"/>
            <a:ext cx="4572000" cy="1219200"/>
          </a:xfrm>
          <a:prstGeom prst="wedgeRectCallout">
            <a:avLst>
              <a:gd name="adj1" fmla="val 13690"/>
              <a:gd name="adj2" fmla="val -5389"/>
            </a:avLst>
          </a:prstGeom>
          <a:solidFill>
            <a:srgbClr val="CCFFCC"/>
          </a:solidFill>
          <a:ln w="12700">
            <a:solidFill>
              <a:schemeClr val="tx1"/>
            </a:solidFill>
            <a:miter lim="800000"/>
            <a:headEnd/>
            <a:tailEnd/>
          </a:ln>
        </p:spPr>
        <p:txBody>
          <a:bodyPr/>
          <a:lstStyle/>
          <a:p>
            <a:pPr algn="ctr" eaLnBrk="0" hangingPunct="0">
              <a:lnSpc>
                <a:spcPct val="80000"/>
              </a:lnSpc>
            </a:pPr>
            <a:r>
              <a:rPr lang="en-US" sz="3200" b="0" dirty="0">
                <a:latin typeface="Calibri" pitchFamily="34" charset="0"/>
                <a:cs typeface="Calibri" pitchFamily="34" charset="0"/>
              </a:rPr>
              <a:t>The </a:t>
            </a:r>
            <a:r>
              <a:rPr lang="en-US" sz="3200" b="0" u="sng" dirty="0" smtClean="0">
                <a:latin typeface="Calibri" pitchFamily="34" charset="0"/>
                <a:cs typeface="Calibri" pitchFamily="34" charset="0"/>
              </a:rPr>
              <a:t>Southern </a:t>
            </a:r>
            <a:r>
              <a:rPr lang="en-US" sz="3200" b="0" u="sng" dirty="0">
                <a:latin typeface="Calibri" pitchFamily="34" charset="0"/>
                <a:cs typeface="Calibri" pitchFamily="34" charset="0"/>
              </a:rPr>
              <a:t>colonies </a:t>
            </a:r>
            <a:r>
              <a:rPr lang="en-US" sz="3200" b="0" dirty="0">
                <a:latin typeface="Calibri" pitchFamily="34" charset="0"/>
                <a:cs typeface="Calibri" pitchFamily="34" charset="0"/>
              </a:rPr>
              <a:t>were the last British colonies to be formed</a:t>
            </a:r>
          </a:p>
        </p:txBody>
      </p:sp>
      <p:pic>
        <p:nvPicPr>
          <p:cNvPr id="54275" name="Picture 3" descr="02"/>
          <p:cNvPicPr>
            <a:picLocks noChangeAspect="1" noChangeArrowheads="1"/>
          </p:cNvPicPr>
          <p:nvPr/>
        </p:nvPicPr>
        <p:blipFill>
          <a:blip r:embed="rId2" cstate="email">
            <a:lum bright="-12000" contrast="12000"/>
            <a:extLst>
              <a:ext uri="{28A0092B-C50C-407E-A947-70E740481C1C}">
                <a14:useLocalDpi xmlns:a14="http://schemas.microsoft.com/office/drawing/2010/main"/>
              </a:ext>
            </a:extLst>
          </a:blip>
          <a:srcRect/>
          <a:stretch>
            <a:fillRect/>
          </a:stretch>
        </p:blipFill>
        <p:spPr bwMode="auto">
          <a:xfrm>
            <a:off x="4767263" y="381000"/>
            <a:ext cx="4376737"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53252" name="AutoShape 7"/>
          <p:cNvSpPr>
            <a:spLocks noChangeArrowheads="1"/>
          </p:cNvSpPr>
          <p:nvPr/>
        </p:nvSpPr>
        <p:spPr bwMode="auto">
          <a:xfrm>
            <a:off x="76200" y="1371600"/>
            <a:ext cx="4572000" cy="1981200"/>
          </a:xfrm>
          <a:prstGeom prst="wedgeRectCallout">
            <a:avLst>
              <a:gd name="adj1" fmla="val 13690"/>
              <a:gd name="adj2" fmla="val -5389"/>
            </a:avLst>
          </a:prstGeom>
          <a:solidFill>
            <a:srgbClr val="FFFFCC"/>
          </a:solidFill>
          <a:ln w="12700">
            <a:solidFill>
              <a:schemeClr val="tx1"/>
            </a:solidFill>
            <a:miter lim="800000"/>
            <a:headEnd/>
            <a:tailEnd/>
          </a:ln>
        </p:spPr>
        <p:txBody>
          <a:bodyPr/>
          <a:lstStyle/>
          <a:p>
            <a:pPr algn="ctr" eaLnBrk="0" hangingPunct="0">
              <a:lnSpc>
                <a:spcPct val="80000"/>
              </a:lnSpc>
            </a:pPr>
            <a:r>
              <a:rPr lang="en-US" sz="3200" b="0" dirty="0">
                <a:latin typeface="Calibri" pitchFamily="34" charset="0"/>
                <a:cs typeface="Calibri" pitchFamily="34" charset="0"/>
              </a:rPr>
              <a:t>The </a:t>
            </a:r>
            <a:r>
              <a:rPr lang="en-US" sz="3200" b="0" u="sng" dirty="0">
                <a:latin typeface="Calibri" pitchFamily="34" charset="0"/>
                <a:cs typeface="Calibri" pitchFamily="34" charset="0"/>
              </a:rPr>
              <a:t>Carolinas &amp; Georgia </a:t>
            </a:r>
            <a:r>
              <a:rPr lang="en-US" sz="3200" b="0" dirty="0">
                <a:latin typeface="Calibri" pitchFamily="34" charset="0"/>
                <a:cs typeface="Calibri" pitchFamily="34" charset="0"/>
              </a:rPr>
              <a:t>developed like Virginia with</a:t>
            </a:r>
            <a:r>
              <a:rPr lang="en-US" sz="2800" b="0" dirty="0">
                <a:latin typeface="Calibri" pitchFamily="34" charset="0"/>
                <a:cs typeface="Calibri" pitchFamily="34" charset="0"/>
              </a:rPr>
              <a:t> </a:t>
            </a:r>
            <a:r>
              <a:rPr lang="en-US" sz="3200" b="0" dirty="0">
                <a:latin typeface="Calibri" pitchFamily="34" charset="0"/>
                <a:cs typeface="Calibri" pitchFamily="34" charset="0"/>
              </a:rPr>
              <a:t>a</a:t>
            </a:r>
            <a:r>
              <a:rPr lang="en-US" sz="2800" b="0" dirty="0">
                <a:latin typeface="Calibri" pitchFamily="34" charset="0"/>
                <a:cs typeface="Calibri" pitchFamily="34" charset="0"/>
              </a:rPr>
              <a:t> </a:t>
            </a:r>
            <a:r>
              <a:rPr lang="en-US" sz="3200" b="0" dirty="0">
                <a:solidFill>
                  <a:srgbClr val="FF0000"/>
                </a:solidFill>
                <a:latin typeface="Calibri" pitchFamily="34" charset="0"/>
                <a:cs typeface="Calibri" pitchFamily="34" charset="0"/>
              </a:rPr>
              <a:t>cash</a:t>
            </a:r>
            <a:r>
              <a:rPr lang="en-US" sz="2800" b="0" dirty="0">
                <a:solidFill>
                  <a:srgbClr val="FF0000"/>
                </a:solidFill>
                <a:latin typeface="Calibri" pitchFamily="34" charset="0"/>
                <a:cs typeface="Calibri" pitchFamily="34" charset="0"/>
              </a:rPr>
              <a:t> </a:t>
            </a:r>
            <a:r>
              <a:rPr lang="en-US" sz="3200" b="0" dirty="0">
                <a:solidFill>
                  <a:srgbClr val="FF0000"/>
                </a:solidFill>
                <a:latin typeface="Calibri" pitchFamily="34" charset="0"/>
                <a:cs typeface="Calibri" pitchFamily="34" charset="0"/>
              </a:rPr>
              <a:t>crop</a:t>
            </a:r>
            <a:r>
              <a:rPr lang="en-US" sz="2700" b="0" dirty="0">
                <a:solidFill>
                  <a:srgbClr val="FF0000"/>
                </a:solidFill>
                <a:latin typeface="Calibri" pitchFamily="34" charset="0"/>
                <a:cs typeface="Calibri" pitchFamily="34" charset="0"/>
              </a:rPr>
              <a:t> </a:t>
            </a:r>
            <a:r>
              <a:rPr lang="en-US" sz="3200" b="0" dirty="0">
                <a:solidFill>
                  <a:srgbClr val="FF0000"/>
                </a:solidFill>
                <a:latin typeface="Calibri" pitchFamily="34" charset="0"/>
                <a:cs typeface="Calibri" pitchFamily="34" charset="0"/>
              </a:rPr>
              <a:t>economy, slavery, &amp; gaps between rich &amp; poor colonists</a:t>
            </a:r>
          </a:p>
        </p:txBody>
      </p:sp>
      <p:pic>
        <p:nvPicPr>
          <p:cNvPr id="10" name="Picture 4" descr="ch04_03"/>
          <p:cNvPicPr>
            <a:picLocks noChangeAspect="1" noChangeArrowheads="1"/>
          </p:cNvPicPr>
          <p:nvPr/>
        </p:nvPicPr>
        <p:blipFill>
          <a:blip r:embed="rId3" cstate="email">
            <a:lum bright="-6000" contrast="12000"/>
            <a:extLst>
              <a:ext uri="{28A0092B-C50C-407E-A947-70E740481C1C}">
                <a14:useLocalDpi xmlns:a14="http://schemas.microsoft.com/office/drawing/2010/main"/>
              </a:ext>
            </a:extLst>
          </a:blip>
          <a:srcRect t="30927" b="4100"/>
          <a:stretch>
            <a:fillRect/>
          </a:stretch>
        </p:blipFill>
        <p:spPr bwMode="auto">
          <a:xfrm>
            <a:off x="76200" y="3429000"/>
            <a:ext cx="4572000" cy="35020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1" name="AutoShape 7"/>
          <p:cNvSpPr>
            <a:spLocks noChangeArrowheads="1"/>
          </p:cNvSpPr>
          <p:nvPr/>
        </p:nvSpPr>
        <p:spPr bwMode="auto">
          <a:xfrm>
            <a:off x="76200" y="4038600"/>
            <a:ext cx="4572000" cy="2362200"/>
          </a:xfrm>
          <a:prstGeom prst="wedgeRectCallout">
            <a:avLst>
              <a:gd name="adj1" fmla="val 70477"/>
              <a:gd name="adj2" fmla="val -21977"/>
            </a:avLst>
          </a:prstGeom>
          <a:solidFill>
            <a:srgbClr val="CCCCFF"/>
          </a:solidFill>
          <a:ln w="12700">
            <a:solidFill>
              <a:schemeClr val="tx1"/>
            </a:solidFill>
            <a:miter lim="800000"/>
            <a:headEnd/>
            <a:tailEnd/>
          </a:ln>
        </p:spPr>
        <p:txBody>
          <a:bodyPr/>
          <a:lstStyle/>
          <a:p>
            <a:pPr algn="ctr" eaLnBrk="0" hangingPunct="0">
              <a:lnSpc>
                <a:spcPct val="80000"/>
              </a:lnSpc>
              <a:defRPr/>
            </a:pPr>
            <a:r>
              <a:rPr lang="en-US" sz="3200" b="0" u="sng" dirty="0">
                <a:latin typeface="Calibri" pitchFamily="34" charset="0"/>
                <a:cs typeface="Calibri" pitchFamily="34" charset="0"/>
              </a:rPr>
              <a:t>Georgia</a:t>
            </a:r>
            <a:r>
              <a:rPr lang="en-US" sz="3200" b="0" dirty="0">
                <a:latin typeface="Calibri" pitchFamily="34" charset="0"/>
                <a:cs typeface="Calibri" pitchFamily="34" charset="0"/>
              </a:rPr>
              <a:t> was created by </a:t>
            </a:r>
            <a:r>
              <a:rPr lang="en-US" sz="3200" b="0" dirty="0">
                <a:solidFill>
                  <a:srgbClr val="0000CC"/>
                </a:solidFill>
                <a:effectLst>
                  <a:glow rad="101600">
                    <a:schemeClr val="accent1">
                      <a:satMod val="175000"/>
                      <a:alpha val="40000"/>
                    </a:schemeClr>
                  </a:glow>
                </a:effectLst>
                <a:latin typeface="Calibri" pitchFamily="34" charset="0"/>
                <a:cs typeface="Calibri" pitchFamily="34" charset="0"/>
              </a:rPr>
              <a:t>James Oglethorpe</a:t>
            </a:r>
            <a:r>
              <a:rPr lang="en-US" sz="3200" b="0" dirty="0">
                <a:latin typeface="Calibri" pitchFamily="34" charset="0"/>
                <a:cs typeface="Calibri" pitchFamily="34" charset="0"/>
              </a:rPr>
              <a:t> as a </a:t>
            </a:r>
            <a:r>
              <a:rPr lang="en-US" sz="3200" b="0" dirty="0">
                <a:solidFill>
                  <a:srgbClr val="0000CC"/>
                </a:solidFill>
                <a:effectLst>
                  <a:glow rad="101600">
                    <a:schemeClr val="accent1">
                      <a:satMod val="175000"/>
                      <a:alpha val="40000"/>
                    </a:schemeClr>
                  </a:glow>
                </a:effectLst>
                <a:latin typeface="Calibri" pitchFamily="34" charset="0"/>
                <a:cs typeface="Calibri" pitchFamily="34" charset="0"/>
              </a:rPr>
              <a:t>buffer colony </a:t>
            </a:r>
            <a:r>
              <a:rPr lang="en-US" sz="3200" b="0" dirty="0">
                <a:latin typeface="Calibri" pitchFamily="34" charset="0"/>
                <a:cs typeface="Calibri" pitchFamily="34" charset="0"/>
              </a:rPr>
              <a:t>between Carolina &amp; Spanish Florida &amp; was populated by British</a:t>
            </a:r>
            <a:r>
              <a:rPr lang="en-US" sz="2400" b="0" dirty="0">
                <a:latin typeface="Calibri" pitchFamily="34" charset="0"/>
                <a:cs typeface="Calibri" pitchFamily="34" charset="0"/>
              </a:rPr>
              <a:t> </a:t>
            </a:r>
            <a:r>
              <a:rPr lang="en-US" sz="3200" b="0" dirty="0">
                <a:latin typeface="Calibri" pitchFamily="34" charset="0"/>
                <a:cs typeface="Calibri" pitchFamily="34" charset="0"/>
              </a:rPr>
              <a:t>debtors</a:t>
            </a:r>
            <a:r>
              <a:rPr lang="en-US" sz="2400" b="0" dirty="0">
                <a:latin typeface="Calibri" pitchFamily="34" charset="0"/>
                <a:cs typeface="Calibri" pitchFamily="34" charset="0"/>
              </a:rPr>
              <a:t> </a:t>
            </a:r>
            <a:r>
              <a:rPr lang="en-US" sz="3200" b="0" dirty="0">
                <a:latin typeface="Calibri" pitchFamily="34" charset="0"/>
                <a:cs typeface="Calibri" pitchFamily="34" charset="0"/>
              </a:rPr>
              <a:t>&amp;</a:t>
            </a:r>
            <a:r>
              <a:rPr lang="en-US" sz="2400" b="0" dirty="0">
                <a:latin typeface="Calibri" pitchFamily="34" charset="0"/>
                <a:cs typeface="Calibri" pitchFamily="34" charset="0"/>
              </a:rPr>
              <a:t> </a:t>
            </a:r>
            <a:r>
              <a:rPr lang="en-US" sz="3200" b="0" dirty="0">
                <a:latin typeface="Calibri" pitchFamily="34" charset="0"/>
                <a:cs typeface="Calibri" pitchFamily="34" charset="0"/>
              </a:rPr>
              <a:t>prisoners</a:t>
            </a:r>
          </a:p>
        </p:txBody>
      </p:sp>
      <p:pic>
        <p:nvPicPr>
          <p:cNvPr id="53256" name="Picture 8" descr="http://blackmajorityreview.files.wordpress.com/2011/11/illustration-of-slaves-cultivating-rice.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24400" y="76200"/>
            <a:ext cx="4367213" cy="308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10" descr=" "/>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07213" y="4048125"/>
            <a:ext cx="21637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fade">
                                      <p:cBhvr>
                                        <p:cTn id="7" dur="500"/>
                                        <p:tgtEl>
                                          <p:spTgt spid="5325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nodeType="afterGroup">
                            <p:stCondLst>
                              <p:cond delay="500"/>
                            </p:stCondLst>
                            <p:childTnLst>
                              <p:par>
                                <p:cTn id="12" presetID="10" presetClass="entr" presetSubtype="0" fill="hold" nodeType="afterEffect">
                                  <p:stCondLst>
                                    <p:cond delay="500"/>
                                  </p:stCondLst>
                                  <p:childTnLst>
                                    <p:set>
                                      <p:cBhvr>
                                        <p:cTn id="13" dur="1" fill="hold">
                                          <p:stCondLst>
                                            <p:cond delay="0"/>
                                          </p:stCondLst>
                                        </p:cTn>
                                        <p:tgtEl>
                                          <p:spTgt spid="53256"/>
                                        </p:tgtEl>
                                        <p:attrNameLst>
                                          <p:attrName>style.visibility</p:attrName>
                                        </p:attrNameLst>
                                      </p:cBhvr>
                                      <p:to>
                                        <p:strVal val="visible"/>
                                      </p:to>
                                    </p:set>
                                    <p:animEffect transition="in" filter="fade">
                                      <p:cBhvr>
                                        <p:cTn id="14" dur="500"/>
                                        <p:tgtEl>
                                          <p:spTgt spid="53256"/>
                                        </p:tgtEl>
                                      </p:cBhvr>
                                    </p:animEffect>
                                  </p:childTnLst>
                                </p:cTn>
                              </p:par>
                            </p:childTnLst>
                          </p:cTn>
                        </p:par>
                        <p:par>
                          <p:cTn id="15" fill="hold" nodeType="afterGroup">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53258"/>
                                        </p:tgtEl>
                                        <p:attrNameLst>
                                          <p:attrName>style.visibility</p:attrName>
                                        </p:attrNameLst>
                                      </p:cBhvr>
                                      <p:to>
                                        <p:strVal val="visible"/>
                                      </p:to>
                                    </p:set>
                                    <p:animEffect transition="in" filter="fade">
                                      <p:cBhvr>
                                        <p:cTn id="18" dur="500"/>
                                        <p:tgtEl>
                                          <p:spTgt spid="5325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1"/>
                                        </p:tgtEl>
                                        <p:attrNameLst>
                                          <p:attrName>style.visibility</p:attrName>
                                        </p:attrNameLst>
                                      </p:cBhvr>
                                      <p:to>
                                        <p:strVal val="visible"/>
                                      </p:to>
                                    </p:set>
                                  </p:childTnLst>
                                </p:cTn>
                              </p:par>
                              <p:par>
                                <p:cTn id="23" presetID="10" presetClass="exit" presetSubtype="0" fill="hold" nodeType="with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53256"/>
                                        </p:tgtEl>
                                      </p:cBhvr>
                                    </p:animEffect>
                                    <p:set>
                                      <p:cBhvr>
                                        <p:cTn id="28" dur="1" fill="hold">
                                          <p:stCondLst>
                                            <p:cond delay="499"/>
                                          </p:stCondLst>
                                        </p:cTn>
                                        <p:tgtEl>
                                          <p:spTgt spid="53256"/>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53258"/>
                                        </p:tgtEl>
                                      </p:cBhvr>
                                    </p:animEffect>
                                    <p:set>
                                      <p:cBhvr>
                                        <p:cTn id="31" dur="1" fill="hold">
                                          <p:stCondLst>
                                            <p:cond delay="499"/>
                                          </p:stCondLst>
                                        </p:cTn>
                                        <p:tgtEl>
                                          <p:spTgt spid="532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AutoShape 7"/>
          <p:cNvSpPr>
            <a:spLocks noChangeArrowheads="1"/>
          </p:cNvSpPr>
          <p:nvPr/>
        </p:nvSpPr>
        <p:spPr bwMode="auto">
          <a:xfrm>
            <a:off x="76200" y="76200"/>
            <a:ext cx="4572000" cy="1219200"/>
          </a:xfrm>
          <a:prstGeom prst="wedgeRectCallout">
            <a:avLst>
              <a:gd name="adj1" fmla="val 13690"/>
              <a:gd name="adj2" fmla="val -5389"/>
            </a:avLst>
          </a:prstGeom>
          <a:solidFill>
            <a:srgbClr val="CCFFCC"/>
          </a:solidFill>
          <a:ln w="12700">
            <a:solidFill>
              <a:schemeClr val="tx1"/>
            </a:solidFill>
            <a:miter lim="800000"/>
            <a:headEnd/>
            <a:tailEnd/>
          </a:ln>
        </p:spPr>
        <p:txBody>
          <a:bodyPr/>
          <a:lstStyle/>
          <a:p>
            <a:pPr algn="ctr" eaLnBrk="0" hangingPunct="0">
              <a:lnSpc>
                <a:spcPct val="80000"/>
              </a:lnSpc>
            </a:pPr>
            <a:r>
              <a:rPr lang="en-US" sz="3200" b="0" u="sng" dirty="0" smtClean="0">
                <a:solidFill>
                  <a:prstClr val="black"/>
                </a:solidFill>
                <a:latin typeface="Calibri" pitchFamily="34" charset="0"/>
                <a:cs typeface="Calibri" pitchFamily="34" charset="0"/>
              </a:rPr>
              <a:t>Maryland</a:t>
            </a:r>
            <a:r>
              <a:rPr lang="en-US" sz="3200" b="0" dirty="0" smtClean="0">
                <a:solidFill>
                  <a:prstClr val="black"/>
                </a:solidFill>
                <a:latin typeface="Calibri" pitchFamily="34" charset="0"/>
                <a:cs typeface="Calibri" pitchFamily="34" charset="0"/>
              </a:rPr>
              <a:t> was founded in 1632 by </a:t>
            </a:r>
            <a:r>
              <a:rPr lang="en-US" sz="3200" b="0" dirty="0" smtClean="0">
                <a:solidFill>
                  <a:srgbClr val="FF0000"/>
                </a:solidFill>
                <a:latin typeface="Calibri" pitchFamily="34" charset="0"/>
                <a:cs typeface="Calibri" pitchFamily="34" charset="0"/>
              </a:rPr>
              <a:t>Lord Baltimore (Lord Calvert)</a:t>
            </a:r>
            <a:endParaRPr lang="en-US" sz="3200" b="0" u="sng" dirty="0">
              <a:solidFill>
                <a:srgbClr val="FF0000"/>
              </a:solidFill>
              <a:latin typeface="Calibri" pitchFamily="34" charset="0"/>
              <a:cs typeface="Calibri" pitchFamily="34" charset="0"/>
            </a:endParaRPr>
          </a:p>
        </p:txBody>
      </p:sp>
      <p:pic>
        <p:nvPicPr>
          <p:cNvPr id="54275" name="Picture 3" descr="02"/>
          <p:cNvPicPr>
            <a:picLocks noChangeAspect="1" noChangeArrowheads="1"/>
          </p:cNvPicPr>
          <p:nvPr/>
        </p:nvPicPr>
        <p:blipFill>
          <a:blip r:embed="rId2" cstate="email">
            <a:lum bright="-12000" contrast="12000"/>
            <a:extLst>
              <a:ext uri="{28A0092B-C50C-407E-A947-70E740481C1C}">
                <a14:useLocalDpi xmlns:a14="http://schemas.microsoft.com/office/drawing/2010/main"/>
              </a:ext>
            </a:extLst>
          </a:blip>
          <a:srcRect/>
          <a:stretch>
            <a:fillRect/>
          </a:stretch>
        </p:blipFill>
        <p:spPr bwMode="auto">
          <a:xfrm>
            <a:off x="4767263" y="381000"/>
            <a:ext cx="4376737"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53252" name="AutoShape 7"/>
          <p:cNvSpPr>
            <a:spLocks noChangeArrowheads="1"/>
          </p:cNvSpPr>
          <p:nvPr/>
        </p:nvSpPr>
        <p:spPr bwMode="auto">
          <a:xfrm>
            <a:off x="76200" y="1371600"/>
            <a:ext cx="4572000" cy="1219200"/>
          </a:xfrm>
          <a:prstGeom prst="wedgeRectCallout">
            <a:avLst>
              <a:gd name="adj1" fmla="val 13690"/>
              <a:gd name="adj2" fmla="val -5389"/>
            </a:avLst>
          </a:prstGeom>
          <a:solidFill>
            <a:srgbClr val="FFFFCC"/>
          </a:solidFill>
          <a:ln w="12700">
            <a:solidFill>
              <a:schemeClr val="tx1"/>
            </a:solidFill>
            <a:miter lim="800000"/>
            <a:headEnd/>
            <a:tailEnd/>
          </a:ln>
        </p:spPr>
        <p:txBody>
          <a:bodyPr/>
          <a:lstStyle/>
          <a:p>
            <a:pPr algn="ctr" eaLnBrk="0" hangingPunct="0">
              <a:lnSpc>
                <a:spcPct val="80000"/>
              </a:lnSpc>
            </a:pPr>
            <a:r>
              <a:rPr lang="en-US" sz="3200" b="0" dirty="0" smtClean="0">
                <a:solidFill>
                  <a:prstClr val="black"/>
                </a:solidFill>
                <a:latin typeface="Calibri" pitchFamily="34" charset="0"/>
                <a:cs typeface="Calibri" pitchFamily="34" charset="0"/>
              </a:rPr>
              <a:t>It was created as a </a:t>
            </a:r>
            <a:r>
              <a:rPr lang="en-US" sz="3200" b="0" dirty="0" smtClean="0">
                <a:solidFill>
                  <a:srgbClr val="FF0000"/>
                </a:solidFill>
                <a:latin typeface="Calibri" pitchFamily="34" charset="0"/>
                <a:cs typeface="Calibri" pitchFamily="34" charset="0"/>
              </a:rPr>
              <a:t>safe haven for English Catholics</a:t>
            </a:r>
            <a:endParaRPr lang="en-US" sz="3200" b="0" dirty="0">
              <a:solidFill>
                <a:srgbClr val="FF0000"/>
              </a:solidFill>
              <a:latin typeface="Calibri" pitchFamily="34" charset="0"/>
              <a:cs typeface="Calibri" pitchFamily="34" charset="0"/>
            </a:endParaRPr>
          </a:p>
        </p:txBody>
      </p:sp>
      <p:pic>
        <p:nvPicPr>
          <p:cNvPr id="1026" name="Picture 2" descr="http://www.heritage-history.com/books/southworth/builders1/zpage18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611669"/>
            <a:ext cx="2133600" cy="27707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9/9e/Large_Broadside_on_the_Maryland_Toleration_Act.jpg/400px-Large_Broadside_on_the_Maryland_Toleration_Ac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382386"/>
            <a:ext cx="3810000" cy="1457326"/>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7"/>
          <p:cNvSpPr>
            <a:spLocks noChangeArrowheads="1"/>
          </p:cNvSpPr>
          <p:nvPr/>
        </p:nvSpPr>
        <p:spPr bwMode="auto">
          <a:xfrm>
            <a:off x="4800600" y="5105400"/>
            <a:ext cx="4191000" cy="1219200"/>
          </a:xfrm>
          <a:prstGeom prst="wedgeRectCallout">
            <a:avLst>
              <a:gd name="adj1" fmla="val 13690"/>
              <a:gd name="adj2" fmla="val -5389"/>
            </a:avLst>
          </a:prstGeom>
          <a:solidFill>
            <a:srgbClr val="FFCCFF"/>
          </a:solidFill>
          <a:ln w="12700">
            <a:solidFill>
              <a:schemeClr val="tx1"/>
            </a:solidFill>
            <a:miter lim="800000"/>
            <a:headEnd/>
            <a:tailEnd/>
          </a:ln>
        </p:spPr>
        <p:txBody>
          <a:bodyPr/>
          <a:lstStyle/>
          <a:p>
            <a:pPr algn="ctr" eaLnBrk="0" hangingPunct="0">
              <a:lnSpc>
                <a:spcPct val="80000"/>
              </a:lnSpc>
            </a:pPr>
            <a:r>
              <a:rPr lang="en-US" sz="3200" b="0" dirty="0" smtClean="0">
                <a:latin typeface="Calibri" pitchFamily="34" charset="0"/>
                <a:cs typeface="Calibri" pitchFamily="34" charset="0"/>
              </a:rPr>
              <a:t>Maryland’s </a:t>
            </a:r>
            <a:r>
              <a:rPr lang="en-US" sz="3200" b="0" u="sng" dirty="0" smtClean="0">
                <a:latin typeface="Calibri" pitchFamily="34" charset="0"/>
                <a:cs typeface="Calibri" pitchFamily="34" charset="0"/>
              </a:rPr>
              <a:t>economy</a:t>
            </a:r>
            <a:r>
              <a:rPr lang="en-US" sz="3200" b="0" dirty="0" smtClean="0">
                <a:latin typeface="Calibri" pitchFamily="34" charset="0"/>
                <a:cs typeface="Calibri" pitchFamily="34" charset="0"/>
              </a:rPr>
              <a:t> developed because of the </a:t>
            </a:r>
            <a:r>
              <a:rPr lang="en-US" sz="3200" b="0" dirty="0" smtClean="0">
                <a:solidFill>
                  <a:srgbClr val="FF0000"/>
                </a:solidFill>
                <a:latin typeface="Calibri" pitchFamily="34" charset="0"/>
                <a:cs typeface="Calibri" pitchFamily="34" charset="0"/>
              </a:rPr>
              <a:t>cash crop tobacco</a:t>
            </a:r>
            <a:endParaRPr lang="en-US" sz="3200" b="0"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942340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fade">
                                      <p:cBhvr>
                                        <p:cTn id="7" dur="500"/>
                                        <p:tgtEl>
                                          <p:spTgt spid="532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02"/>
          <p:cNvPicPr>
            <a:picLocks noChangeAspect="1" noChangeArrowheads="1"/>
          </p:cNvPicPr>
          <p:nvPr/>
        </p:nvPicPr>
        <p:blipFill>
          <a:blip r:embed="rId2" cstate="email">
            <a:lum bright="-12000" contrast="12000"/>
            <a:extLst>
              <a:ext uri="{28A0092B-C50C-407E-A947-70E740481C1C}">
                <a14:useLocalDpi xmlns:a14="http://schemas.microsoft.com/office/drawing/2010/main"/>
              </a:ext>
            </a:extLst>
          </a:blip>
          <a:srcRect/>
          <a:stretch>
            <a:fillRect/>
          </a:stretch>
        </p:blipFill>
        <p:spPr bwMode="auto">
          <a:xfrm>
            <a:off x="0" y="20638"/>
            <a:ext cx="6297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56323" name="Rectangular Callout 7"/>
          <p:cNvSpPr>
            <a:spLocks noChangeArrowheads="1"/>
          </p:cNvSpPr>
          <p:nvPr/>
        </p:nvSpPr>
        <p:spPr bwMode="auto">
          <a:xfrm>
            <a:off x="5867400" y="304800"/>
            <a:ext cx="3200400" cy="4742580"/>
          </a:xfrm>
          <a:prstGeom prst="wedgeRectCallout">
            <a:avLst>
              <a:gd name="adj1" fmla="val 3042"/>
              <a:gd name="adj2" fmla="val -5921"/>
            </a:avLst>
          </a:prstGeom>
          <a:solidFill>
            <a:srgbClr val="CCFFCC"/>
          </a:solidFill>
          <a:ln w="12700" algn="ctr">
            <a:solidFill>
              <a:schemeClr val="tx1"/>
            </a:solidFill>
            <a:round/>
            <a:headEnd/>
            <a:tailEnd/>
          </a:ln>
        </p:spPr>
        <p:txBody>
          <a:bodyPr>
            <a:spAutoFit/>
          </a:bodyPr>
          <a:lstStyle/>
          <a:p>
            <a:pPr eaLnBrk="0" hangingPunct="0">
              <a:lnSpc>
                <a:spcPct val="80000"/>
              </a:lnSpc>
            </a:pPr>
            <a:r>
              <a:rPr lang="en-US" sz="2900" dirty="0">
                <a:latin typeface="Calibri" pitchFamily="34" charset="0"/>
                <a:cs typeface="Calibri" pitchFamily="34" charset="0"/>
              </a:rPr>
              <a:t>    </a:t>
            </a:r>
            <a:r>
              <a:rPr lang="en-US" sz="2900" u="sng" dirty="0">
                <a:latin typeface="Calibri" pitchFamily="34" charset="0"/>
                <a:cs typeface="Calibri" pitchFamily="34" charset="0"/>
              </a:rPr>
              <a:t>Label on map: </a:t>
            </a:r>
            <a:br>
              <a:rPr lang="en-US" sz="2900" u="sng" dirty="0">
                <a:latin typeface="Calibri" pitchFamily="34" charset="0"/>
                <a:cs typeface="Calibri" pitchFamily="34" charset="0"/>
              </a:rPr>
            </a:br>
            <a:r>
              <a:rPr lang="en-US" sz="2900" b="0" dirty="0" smtClean="0">
                <a:latin typeface="Calibri" pitchFamily="34" charset="0"/>
                <a:cs typeface="Calibri" pitchFamily="34" charset="0"/>
              </a:rPr>
              <a:t>(a) </a:t>
            </a:r>
            <a:r>
              <a:rPr lang="en-US" sz="2900" b="0" dirty="0">
                <a:latin typeface="Calibri" pitchFamily="34" charset="0"/>
                <a:cs typeface="Calibri" pitchFamily="34" charset="0"/>
              </a:rPr>
              <a:t>New York </a:t>
            </a:r>
          </a:p>
          <a:p>
            <a:pPr eaLnBrk="0" hangingPunct="0">
              <a:lnSpc>
                <a:spcPct val="80000"/>
              </a:lnSpc>
            </a:pPr>
            <a:r>
              <a:rPr lang="en-US" sz="2900" b="0" dirty="0" smtClean="0">
                <a:latin typeface="Calibri" pitchFamily="34" charset="0"/>
                <a:cs typeface="Calibri" pitchFamily="34" charset="0"/>
              </a:rPr>
              <a:t>(b) </a:t>
            </a:r>
            <a:r>
              <a:rPr lang="en-US" sz="2900" b="0" dirty="0">
                <a:latin typeface="Calibri" pitchFamily="34" charset="0"/>
                <a:cs typeface="Calibri" pitchFamily="34" charset="0"/>
              </a:rPr>
              <a:t>Pennsylvania </a:t>
            </a:r>
            <a:br>
              <a:rPr lang="en-US" sz="2900" b="0" dirty="0">
                <a:latin typeface="Calibri" pitchFamily="34" charset="0"/>
                <a:cs typeface="Calibri" pitchFamily="34" charset="0"/>
              </a:rPr>
            </a:br>
            <a:r>
              <a:rPr lang="en-US" sz="2900" b="0" dirty="0" smtClean="0">
                <a:latin typeface="Calibri" pitchFamily="34" charset="0"/>
                <a:cs typeface="Calibri" pitchFamily="34" charset="0"/>
              </a:rPr>
              <a:t>(c) </a:t>
            </a:r>
            <a:r>
              <a:rPr lang="en-US" sz="2900" b="0" dirty="0">
                <a:latin typeface="Calibri" pitchFamily="34" charset="0"/>
                <a:cs typeface="Calibri" pitchFamily="34" charset="0"/>
              </a:rPr>
              <a:t>North Carolina</a:t>
            </a:r>
            <a:br>
              <a:rPr lang="en-US" sz="2900" b="0" dirty="0">
                <a:latin typeface="Calibri" pitchFamily="34" charset="0"/>
                <a:cs typeface="Calibri" pitchFamily="34" charset="0"/>
              </a:rPr>
            </a:br>
            <a:r>
              <a:rPr lang="en-US" sz="2900" b="0" dirty="0" smtClean="0">
                <a:latin typeface="Calibri" pitchFamily="34" charset="0"/>
                <a:cs typeface="Calibri" pitchFamily="34" charset="0"/>
              </a:rPr>
              <a:t>(d) </a:t>
            </a:r>
            <a:r>
              <a:rPr lang="en-US" sz="2900" b="0" dirty="0">
                <a:latin typeface="Calibri" pitchFamily="34" charset="0"/>
                <a:cs typeface="Calibri" pitchFamily="34" charset="0"/>
              </a:rPr>
              <a:t>South Carolina</a:t>
            </a:r>
          </a:p>
          <a:p>
            <a:pPr eaLnBrk="0" hangingPunct="0">
              <a:lnSpc>
                <a:spcPct val="80000"/>
              </a:lnSpc>
            </a:pPr>
            <a:r>
              <a:rPr lang="en-US" sz="2900" b="0" dirty="0" smtClean="0">
                <a:latin typeface="Calibri" pitchFamily="34" charset="0"/>
                <a:cs typeface="Calibri" pitchFamily="34" charset="0"/>
              </a:rPr>
              <a:t>(e)  </a:t>
            </a:r>
            <a:r>
              <a:rPr lang="en-US" sz="2900" b="0" dirty="0">
                <a:latin typeface="Calibri" pitchFamily="34" charset="0"/>
                <a:cs typeface="Calibri" pitchFamily="34" charset="0"/>
              </a:rPr>
              <a:t>Georgia</a:t>
            </a:r>
          </a:p>
          <a:p>
            <a:pPr eaLnBrk="0" hangingPunct="0">
              <a:lnSpc>
                <a:spcPct val="80000"/>
              </a:lnSpc>
              <a:tabLst>
                <a:tab pos="468313" algn="l"/>
              </a:tabLst>
            </a:pPr>
            <a:r>
              <a:rPr lang="en-US" sz="2900" b="0" dirty="0" smtClean="0">
                <a:latin typeface="Calibri" pitchFamily="34" charset="0"/>
                <a:cs typeface="Calibri" pitchFamily="34" charset="0"/>
              </a:rPr>
              <a:t>(f) </a:t>
            </a:r>
            <a:r>
              <a:rPr lang="en-US" sz="2900" b="0" dirty="0">
                <a:latin typeface="Calibri" pitchFamily="34" charset="0"/>
                <a:cs typeface="Calibri" pitchFamily="34" charset="0"/>
              </a:rPr>
              <a:t>Group and label</a:t>
            </a:r>
          </a:p>
          <a:p>
            <a:pPr eaLnBrk="0" hangingPunct="0">
              <a:lnSpc>
                <a:spcPct val="80000"/>
              </a:lnSpc>
              <a:tabLst>
                <a:tab pos="468313" algn="l"/>
              </a:tabLst>
            </a:pPr>
            <a:r>
              <a:rPr lang="en-US" sz="2900" b="0" dirty="0">
                <a:latin typeface="Calibri" pitchFamily="34" charset="0"/>
                <a:cs typeface="Calibri" pitchFamily="34" charset="0"/>
              </a:rPr>
              <a:t>      the Middle &amp;   	Southern 	colonies</a:t>
            </a:r>
          </a:p>
          <a:p>
            <a:pPr eaLnBrk="0" hangingPunct="0">
              <a:lnSpc>
                <a:spcPct val="80000"/>
              </a:lnSpc>
            </a:pPr>
            <a:r>
              <a:rPr lang="en-US" sz="2900" b="0" dirty="0" smtClean="0">
                <a:latin typeface="Calibri" pitchFamily="34" charset="0"/>
                <a:cs typeface="Calibri" pitchFamily="34" charset="0"/>
              </a:rPr>
              <a:t>(g) </a:t>
            </a:r>
            <a:r>
              <a:rPr lang="en-US" sz="2900" b="0" dirty="0">
                <a:latin typeface="Calibri" pitchFamily="34" charset="0"/>
                <a:cs typeface="Calibri" pitchFamily="34" charset="0"/>
              </a:rPr>
              <a:t>Label why these</a:t>
            </a:r>
          </a:p>
          <a:p>
            <a:pPr eaLnBrk="0" hangingPunct="0">
              <a:lnSpc>
                <a:spcPct val="80000"/>
              </a:lnSpc>
            </a:pPr>
            <a:r>
              <a:rPr lang="en-US" sz="2900" b="0" dirty="0">
                <a:latin typeface="Calibri" pitchFamily="34" charset="0"/>
                <a:cs typeface="Calibri" pitchFamily="34" charset="0"/>
              </a:rPr>
              <a:t>      colonies were</a:t>
            </a:r>
          </a:p>
          <a:p>
            <a:pPr eaLnBrk="0" hangingPunct="0">
              <a:lnSpc>
                <a:spcPct val="80000"/>
              </a:lnSpc>
            </a:pPr>
            <a:r>
              <a:rPr lang="en-US" sz="2900" b="0" dirty="0">
                <a:latin typeface="Calibri" pitchFamily="34" charset="0"/>
                <a:cs typeface="Calibri" pitchFamily="34" charset="0"/>
              </a:rPr>
              <a:t>      founded </a:t>
            </a:r>
          </a:p>
        </p:txBody>
      </p:sp>
    </p:spTree>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0"/>
            <a:ext cx="8915400" cy="1143000"/>
          </a:xfrm>
        </p:spPr>
        <p:txBody>
          <a:bodyPr/>
          <a:lstStyle/>
          <a:p>
            <a:r>
              <a:rPr lang="en-US" smtClean="0">
                <a:latin typeface="Calibri" pitchFamily="34" charset="0"/>
                <a:cs typeface="Calibri" pitchFamily="34" charset="0"/>
              </a:rPr>
              <a:t>Closure Activity </a:t>
            </a:r>
          </a:p>
        </p:txBody>
      </p:sp>
      <p:sp>
        <p:nvSpPr>
          <p:cNvPr id="58371" name="Rectangle 3"/>
          <p:cNvSpPr>
            <a:spLocks noGrp="1" noChangeArrowheads="1"/>
          </p:cNvSpPr>
          <p:nvPr>
            <p:ph idx="1"/>
          </p:nvPr>
        </p:nvSpPr>
        <p:spPr>
          <a:xfrm>
            <a:off x="0" y="1143000"/>
            <a:ext cx="9144000" cy="5715000"/>
          </a:xfrm>
        </p:spPr>
        <p:txBody>
          <a:bodyPr/>
          <a:lstStyle/>
          <a:p>
            <a:pPr marL="0" indent="0" algn="ctr">
              <a:lnSpc>
                <a:spcPct val="95000"/>
              </a:lnSpc>
              <a:buFont typeface="Arial" charset="0"/>
              <a:buNone/>
            </a:pPr>
            <a:endParaRPr lang="en-US" sz="4400" smtClean="0">
              <a:latin typeface="Calibri" pitchFamily="34" charset="0"/>
              <a:cs typeface="Calibri" pitchFamily="34" charset="0"/>
            </a:endParaRPr>
          </a:p>
          <a:p>
            <a:pPr marL="0" indent="0" algn="ctr">
              <a:lnSpc>
                <a:spcPct val="95000"/>
              </a:lnSpc>
              <a:buFont typeface="Arial" charset="0"/>
              <a:buNone/>
            </a:pPr>
            <a:r>
              <a:rPr lang="en-US" sz="4400" smtClean="0">
                <a:latin typeface="Calibri" pitchFamily="34" charset="0"/>
                <a:cs typeface="Calibri" pitchFamily="34" charset="0"/>
              </a:rPr>
              <a:t>Complete “Comparing the </a:t>
            </a:r>
            <a:br>
              <a:rPr lang="en-US" sz="4400" smtClean="0">
                <a:latin typeface="Calibri" pitchFamily="34" charset="0"/>
                <a:cs typeface="Calibri" pitchFamily="34" charset="0"/>
              </a:rPr>
            </a:br>
            <a:r>
              <a:rPr lang="en-US" sz="4400" smtClean="0">
                <a:latin typeface="Calibri" pitchFamily="34" charset="0"/>
                <a:cs typeface="Calibri" pitchFamily="34" charset="0"/>
              </a:rPr>
              <a:t>American Colonies” chart </a:t>
            </a:r>
          </a:p>
          <a:p>
            <a:pPr marL="0" indent="0" algn="ctr">
              <a:lnSpc>
                <a:spcPct val="95000"/>
              </a:lnSpc>
              <a:buFont typeface="Arial" charset="0"/>
              <a:buNone/>
            </a:pPr>
            <a:endParaRPr lang="en-US" sz="3200" smtClean="0">
              <a:latin typeface="Calibri" pitchFamily="34" charset="0"/>
              <a:cs typeface="Calibri" pitchFamily="34" charset="0"/>
            </a:endParaRPr>
          </a:p>
          <a:p>
            <a:pPr marL="0" indent="0" algn="ctr">
              <a:lnSpc>
                <a:spcPct val="95000"/>
              </a:lnSpc>
              <a:buFont typeface="Arial" charset="0"/>
              <a:buNone/>
            </a:pPr>
            <a:r>
              <a:rPr lang="en-US" sz="3200" smtClean="0">
                <a:latin typeface="Calibri" pitchFamily="34" charset="0"/>
                <a:cs typeface="Calibri" pitchFamily="34" charset="0"/>
              </a:rPr>
              <a: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l="7718" t="7803" r="2296" b="13512"/>
          <a:stretch>
            <a:fillRect/>
          </a:stretch>
        </p:blipFill>
        <p:spPr bwMode="auto">
          <a:xfrm>
            <a:off x="285750" y="1828800"/>
            <a:ext cx="855345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1" name="Rectangular Callout 6"/>
          <p:cNvSpPr>
            <a:spLocks noChangeArrowheads="1"/>
          </p:cNvSpPr>
          <p:nvPr/>
        </p:nvSpPr>
        <p:spPr bwMode="auto">
          <a:xfrm>
            <a:off x="76200" y="112713"/>
            <a:ext cx="4114800" cy="1639887"/>
          </a:xfrm>
          <a:prstGeom prst="wedgeRectCallout">
            <a:avLst>
              <a:gd name="adj1" fmla="val 6343"/>
              <a:gd name="adj2" fmla="val -19676"/>
            </a:avLst>
          </a:prstGeom>
          <a:solidFill>
            <a:srgbClr val="CCFFCC"/>
          </a:solidFill>
          <a:ln w="12700" algn="ctr">
            <a:solidFill>
              <a:schemeClr val="tx1"/>
            </a:solidFill>
            <a:round/>
            <a:headEnd/>
            <a:tailEnd/>
          </a:ln>
        </p:spPr>
        <p:txBody>
          <a:bodyPr/>
          <a:lstStyle/>
          <a:p>
            <a:pPr algn="ctr" eaLnBrk="0" hangingPunct="0">
              <a:lnSpc>
                <a:spcPct val="80000"/>
              </a:lnSpc>
            </a:pPr>
            <a:r>
              <a:rPr lang="en-US" sz="3200" b="0">
                <a:latin typeface="Calibri" pitchFamily="34" charset="0"/>
                <a:cs typeface="Calibri" pitchFamily="34" charset="0"/>
              </a:rPr>
              <a:t>Jamestown was located on a swamp &amp; led to outbreaks of disease among colonists</a:t>
            </a:r>
          </a:p>
        </p:txBody>
      </p:sp>
      <p:sp>
        <p:nvSpPr>
          <p:cNvPr id="9" name="Rectangular Callout 8"/>
          <p:cNvSpPr>
            <a:spLocks noChangeArrowheads="1"/>
          </p:cNvSpPr>
          <p:nvPr/>
        </p:nvSpPr>
        <p:spPr bwMode="auto">
          <a:xfrm>
            <a:off x="4267200" y="112713"/>
            <a:ext cx="4724400" cy="1639887"/>
          </a:xfrm>
          <a:prstGeom prst="wedgeRectCallout">
            <a:avLst>
              <a:gd name="adj1" fmla="val 6343"/>
              <a:gd name="adj2" fmla="val -19676"/>
            </a:avLst>
          </a:prstGeom>
          <a:solidFill>
            <a:srgbClr val="CCCCFF"/>
          </a:solidFill>
          <a:ln w="12700" algn="ctr">
            <a:solidFill>
              <a:schemeClr val="tx1"/>
            </a:solidFill>
            <a:round/>
            <a:headEnd/>
            <a:tailEnd/>
          </a:ln>
        </p:spPr>
        <p:txBody>
          <a:bodyPr/>
          <a:lstStyle/>
          <a:p>
            <a:pPr algn="ctr" eaLnBrk="0" hangingPunct="0">
              <a:lnSpc>
                <a:spcPct val="80000"/>
              </a:lnSpc>
              <a:defRPr/>
            </a:pPr>
            <a:r>
              <a:rPr lang="en-US" sz="3200" b="0" dirty="0">
                <a:latin typeface="Calibri" pitchFamily="34" charset="0"/>
                <a:cs typeface="Calibri" pitchFamily="34" charset="0"/>
              </a:rPr>
              <a:t>Jamestown was located in territory controlled by the </a:t>
            </a:r>
            <a:r>
              <a:rPr lang="en-US" sz="3200" b="0" dirty="0">
                <a:solidFill>
                  <a:srgbClr val="0000CC"/>
                </a:solidFill>
                <a:effectLst>
                  <a:glow rad="101600">
                    <a:schemeClr val="accent1">
                      <a:satMod val="175000"/>
                      <a:alpha val="40000"/>
                    </a:schemeClr>
                  </a:glow>
                </a:effectLst>
                <a:latin typeface="Calibri" pitchFamily="34" charset="0"/>
                <a:cs typeface="Calibri" pitchFamily="34" charset="0"/>
              </a:rPr>
              <a:t>Powhatan Indians </a:t>
            </a:r>
            <a:r>
              <a:rPr lang="en-US" sz="3200" b="0" dirty="0">
                <a:latin typeface="Calibri" pitchFamily="34" charset="0"/>
                <a:cs typeface="Calibri" pitchFamily="34" charset="0"/>
              </a:rPr>
              <a:t>who attacked the settlement </a:t>
            </a:r>
          </a:p>
        </p:txBody>
      </p:sp>
      <p:pic>
        <p:nvPicPr>
          <p:cNvPr id="10" name="Picture 2" descr="c03m01"/>
          <p:cNvPicPr preferRelativeResize="0">
            <a:picLocks noChangeAspect="1" noChangeArrowheads="1"/>
          </p:cNvPicPr>
          <p:nvPr/>
        </p:nvPicPr>
        <p:blipFill>
          <a:blip r:embed="rId4" cstate="email">
            <a:lum bright="-6000" contrast="6000"/>
            <a:extLst>
              <a:ext uri="{28A0092B-C50C-407E-A947-70E740481C1C}">
                <a14:useLocalDpi xmlns:a14="http://schemas.microsoft.com/office/drawing/2010/main"/>
              </a:ext>
            </a:extLst>
          </a:blip>
          <a:srcRect l="1270" t="3557" r="256" b="3557"/>
          <a:stretch>
            <a:fillRect/>
          </a:stretch>
        </p:blipFill>
        <p:spPr bwMode="auto">
          <a:xfrm>
            <a:off x="76200" y="1828800"/>
            <a:ext cx="63642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The massacre of the settlers in 1622"/>
          <p:cNvPicPr>
            <a:picLocks noChangeAspect="1" noChangeArrowheads="1"/>
          </p:cNvPicPr>
          <p:nvPr/>
        </p:nvPicPr>
        <p:blipFill>
          <a:blip r:embed="rId5" cstate="email">
            <a:lum contrast="6000"/>
            <a:extLst>
              <a:ext uri="{28A0092B-C50C-407E-A947-70E740481C1C}">
                <a14:useLocalDpi xmlns:a14="http://schemas.microsoft.com/office/drawing/2010/main"/>
              </a:ext>
            </a:extLst>
          </a:blip>
          <a:srcRect/>
          <a:stretch>
            <a:fillRect/>
          </a:stretch>
        </p:blipFill>
        <p:spPr bwMode="auto">
          <a:xfrm>
            <a:off x="88900" y="1828800"/>
            <a:ext cx="6216650" cy="502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4" descr="Chief Powhatan"/>
          <p:cNvPicPr>
            <a:picLocks noChangeAspect="1" noChangeArrowheads="1"/>
          </p:cNvPicPr>
          <p:nvPr/>
        </p:nvPicPr>
        <p:blipFill>
          <a:blip r:embed="rId6" cstate="print">
            <a:lum bright="6000" contrast="6000"/>
            <a:extLst>
              <a:ext uri="{28A0092B-C50C-407E-A947-70E740481C1C}">
                <a14:useLocalDpi xmlns:a14="http://schemas.microsoft.com/office/drawing/2010/main"/>
              </a:ext>
            </a:extLst>
          </a:blip>
          <a:srcRect/>
          <a:stretch>
            <a:fillRect/>
          </a:stretch>
        </p:blipFill>
        <p:spPr bwMode="auto">
          <a:xfrm>
            <a:off x="6096000" y="2152650"/>
            <a:ext cx="2922588" cy="4400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xit" presetSubtype="0" fill="hold" nodeType="with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4" name="Picture 2" descr="http://www.speedlivin.com/wp-content/uploads/2011/04/tobacco-Haul.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447800" y="2209800"/>
            <a:ext cx="7659688"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0" descr="John Rolfe"/>
          <p:cNvPicPr>
            <a:picLocks noChangeAspect="1" noChangeArrowheads="1"/>
          </p:cNvPicPr>
          <p:nvPr/>
        </p:nvPicPr>
        <p:blipFill>
          <a:blip r:embed="rId5" cstate="email">
            <a:lum bright="-12000" contrast="12000"/>
            <a:extLst>
              <a:ext uri="{28A0092B-C50C-407E-A947-70E740481C1C}">
                <a14:useLocalDpi xmlns:a14="http://schemas.microsoft.com/office/drawing/2010/main"/>
              </a:ext>
            </a:extLst>
          </a:blip>
          <a:srcRect/>
          <a:stretch>
            <a:fillRect/>
          </a:stretch>
        </p:blipFill>
        <p:spPr bwMode="auto">
          <a:xfrm>
            <a:off x="85725" y="3200400"/>
            <a:ext cx="1971675" cy="3314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196" name="Rectangular Callout 5"/>
          <p:cNvSpPr>
            <a:spLocks noChangeArrowheads="1"/>
          </p:cNvSpPr>
          <p:nvPr/>
        </p:nvSpPr>
        <p:spPr bwMode="auto">
          <a:xfrm>
            <a:off x="76200" y="76200"/>
            <a:ext cx="4737100" cy="1981200"/>
          </a:xfrm>
          <a:prstGeom prst="wedgeRectCallout">
            <a:avLst>
              <a:gd name="adj1" fmla="val 8519"/>
              <a:gd name="adj2" fmla="val -28806"/>
            </a:avLst>
          </a:prstGeom>
          <a:solidFill>
            <a:srgbClr val="CCFFCC"/>
          </a:solidFill>
          <a:ln w="12700" algn="ctr">
            <a:solidFill>
              <a:schemeClr val="tx1"/>
            </a:solidFill>
            <a:round/>
            <a:headEnd/>
            <a:tailEnd/>
          </a:ln>
        </p:spPr>
        <p:txBody>
          <a:bodyPr/>
          <a:lstStyle/>
          <a:p>
            <a:pPr algn="ctr" eaLnBrk="0" hangingPunct="0">
              <a:lnSpc>
                <a:spcPct val="80000"/>
              </a:lnSpc>
            </a:pPr>
            <a:r>
              <a:rPr lang="en-US" sz="3200" b="0">
                <a:latin typeface="Calibri" pitchFamily="34" charset="0"/>
                <a:cs typeface="Calibri" pitchFamily="34" charset="0"/>
              </a:rPr>
              <a:t>After the Jamestown colonists failed to find gold, the joint-stock investors demanded that colonists </a:t>
            </a:r>
            <a:br>
              <a:rPr lang="en-US" sz="3200" b="0">
                <a:latin typeface="Calibri" pitchFamily="34" charset="0"/>
                <a:cs typeface="Calibri" pitchFamily="34" charset="0"/>
              </a:rPr>
            </a:br>
            <a:r>
              <a:rPr lang="en-US" sz="3200" b="0">
                <a:latin typeface="Calibri" pitchFamily="34" charset="0"/>
                <a:cs typeface="Calibri" pitchFamily="34" charset="0"/>
              </a:rPr>
              <a:t>find a way to make money </a:t>
            </a:r>
          </a:p>
        </p:txBody>
      </p:sp>
      <p:sp>
        <p:nvSpPr>
          <p:cNvPr id="8197" name="Rectangular Callout 5"/>
          <p:cNvSpPr>
            <a:spLocks noChangeArrowheads="1"/>
          </p:cNvSpPr>
          <p:nvPr/>
        </p:nvSpPr>
        <p:spPr bwMode="auto">
          <a:xfrm>
            <a:off x="4953000" y="76200"/>
            <a:ext cx="4041775" cy="1981200"/>
          </a:xfrm>
          <a:prstGeom prst="wedgeRectCallout">
            <a:avLst>
              <a:gd name="adj1" fmla="val 8519"/>
              <a:gd name="adj2" fmla="val -28806"/>
            </a:avLst>
          </a:prstGeom>
          <a:solidFill>
            <a:srgbClr val="FFCC99"/>
          </a:solidFill>
          <a:ln w="12700" algn="ctr">
            <a:solidFill>
              <a:schemeClr val="tx1"/>
            </a:solidFill>
            <a:round/>
            <a:headEnd/>
            <a:tailEnd/>
          </a:ln>
        </p:spPr>
        <p:txBody>
          <a:bodyPr/>
          <a:lstStyle/>
          <a:p>
            <a:pPr algn="ctr" eaLnBrk="0" hangingPunct="0">
              <a:lnSpc>
                <a:spcPct val="80000"/>
              </a:lnSpc>
              <a:defRPr/>
            </a:pPr>
            <a:r>
              <a:rPr lang="en-US" sz="3200" b="0" dirty="0">
                <a:latin typeface="Calibri" pitchFamily="34" charset="0"/>
                <a:cs typeface="Calibri" pitchFamily="34" charset="0"/>
              </a:rPr>
              <a:t>In 1612, </a:t>
            </a:r>
            <a:r>
              <a:rPr lang="en-US" sz="3200" b="0" u="sng" dirty="0">
                <a:solidFill>
                  <a:srgbClr val="0000CC"/>
                </a:solidFill>
                <a:effectLst>
                  <a:glow rad="101600">
                    <a:schemeClr val="accent1">
                      <a:satMod val="175000"/>
                      <a:alpha val="40000"/>
                    </a:schemeClr>
                  </a:glow>
                </a:effectLst>
                <a:latin typeface="Calibri" pitchFamily="34" charset="0"/>
                <a:cs typeface="Calibri" pitchFamily="34" charset="0"/>
              </a:rPr>
              <a:t>John Rolfe </a:t>
            </a:r>
            <a:r>
              <a:rPr lang="en-US" sz="3200" b="0" dirty="0">
                <a:latin typeface="Calibri" pitchFamily="34" charset="0"/>
                <a:cs typeface="Calibri" pitchFamily="34" charset="0"/>
              </a:rPr>
              <a:t>introduced </a:t>
            </a:r>
            <a:r>
              <a:rPr lang="en-US" sz="3200" b="0" dirty="0">
                <a:solidFill>
                  <a:srgbClr val="FF0000"/>
                </a:solidFill>
                <a:latin typeface="Calibri" pitchFamily="34" charset="0"/>
                <a:cs typeface="Calibri" pitchFamily="34" charset="0"/>
              </a:rPr>
              <a:t>tobacco</a:t>
            </a:r>
            <a:r>
              <a:rPr lang="en-US" sz="3200" b="0" dirty="0">
                <a:latin typeface="Calibri" pitchFamily="34" charset="0"/>
                <a:cs typeface="Calibri" pitchFamily="34" charset="0"/>
              </a:rPr>
              <a:t> in Jamestown which was popular in Europe &amp; made investors money </a:t>
            </a:r>
          </a:p>
        </p:txBody>
      </p:sp>
      <p:pic>
        <p:nvPicPr>
          <p:cNvPr id="11" name="Picture 23" descr="Photo of TOBACCO SHIPS, 1600s. &#10;English tobacco ships loading in the James River, Virginia, in the 17th century: colored engraving, 19th century."/>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90800" y="2209800"/>
            <a:ext cx="6197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115714"/>
                                        </p:tgtEl>
                                      </p:cBhvr>
                                    </p:animEffect>
                                    <p:set>
                                      <p:cBhvr>
                                        <p:cTn id="10" dur="1" fill="hold">
                                          <p:stCondLst>
                                            <p:cond delay="499"/>
                                          </p:stCondLst>
                                        </p:cTn>
                                        <p:tgtEl>
                                          <p:spTgt spid="1157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6" descr="304690_m_03_05"/>
          <p:cNvPicPr>
            <a:picLocks noChangeAspect="1" noChangeArrowheads="1"/>
          </p:cNvPicPr>
          <p:nvPr/>
        </p:nvPicPr>
        <p:blipFill>
          <a:blip r:embed="rId2" cstate="email">
            <a:lum bright="-12000" contrast="12000"/>
            <a:extLst>
              <a:ext uri="{28A0092B-C50C-407E-A947-70E740481C1C}">
                <a14:useLocalDpi xmlns:a14="http://schemas.microsoft.com/office/drawing/2010/main"/>
              </a:ext>
            </a:extLst>
          </a:blip>
          <a:srcRect l="-2197" r="2" b="8121"/>
          <a:stretch>
            <a:fillRect/>
          </a:stretch>
        </p:blipFill>
        <p:spPr bwMode="auto">
          <a:xfrm>
            <a:off x="-228600" y="0"/>
            <a:ext cx="5965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219" name="Rectangular Callout 5"/>
          <p:cNvSpPr>
            <a:spLocks noChangeArrowheads="1"/>
          </p:cNvSpPr>
          <p:nvPr/>
        </p:nvSpPr>
        <p:spPr bwMode="auto">
          <a:xfrm>
            <a:off x="5791200" y="152400"/>
            <a:ext cx="3276600" cy="2819400"/>
          </a:xfrm>
          <a:prstGeom prst="wedgeRectCallout">
            <a:avLst>
              <a:gd name="adj1" fmla="val 8519"/>
              <a:gd name="adj2" fmla="val -28806"/>
            </a:avLst>
          </a:prstGeom>
          <a:solidFill>
            <a:srgbClr val="CDE6FF"/>
          </a:solidFill>
          <a:ln w="12700" algn="ctr">
            <a:solidFill>
              <a:schemeClr val="tx1"/>
            </a:solidFill>
            <a:round/>
            <a:headEnd/>
            <a:tailEnd/>
          </a:ln>
        </p:spPr>
        <p:txBody>
          <a:bodyPr/>
          <a:lstStyle/>
          <a:p>
            <a:pPr algn="ctr" eaLnBrk="0" hangingPunct="0">
              <a:lnSpc>
                <a:spcPct val="80000"/>
              </a:lnSpc>
            </a:pPr>
            <a:r>
              <a:rPr lang="en-US" sz="3200" b="0" dirty="0">
                <a:latin typeface="Calibri" pitchFamily="34" charset="0"/>
                <a:cs typeface="Calibri" pitchFamily="34" charset="0"/>
              </a:rPr>
              <a:t>Tobacco was so profitable that colonists planted more, built large </a:t>
            </a:r>
            <a:r>
              <a:rPr lang="en-US" sz="3200" b="0" dirty="0">
                <a:solidFill>
                  <a:srgbClr val="FF0000"/>
                </a:solidFill>
                <a:latin typeface="Calibri" pitchFamily="34" charset="0"/>
                <a:cs typeface="Calibri" pitchFamily="34" charset="0"/>
              </a:rPr>
              <a:t>plantations</a:t>
            </a:r>
            <a:r>
              <a:rPr lang="en-US" sz="3200" b="0" dirty="0">
                <a:latin typeface="Calibri" pitchFamily="34" charset="0"/>
                <a:cs typeface="Calibri" pitchFamily="34" charset="0"/>
              </a:rPr>
              <a:t>, &amp; expanded into new farm lands</a:t>
            </a:r>
          </a:p>
        </p:txBody>
      </p:sp>
      <p:pic>
        <p:nvPicPr>
          <p:cNvPr id="9" name="Picture 8" descr="21773"/>
          <p:cNvPicPr>
            <a:picLocks noChangeAspect="1" noChangeArrowheads="1"/>
          </p:cNvPicPr>
          <p:nvPr/>
        </p:nvPicPr>
        <p:blipFill>
          <a:blip r:embed="rId3" cstate="email">
            <a:extLst>
              <a:ext uri="{28A0092B-C50C-407E-A947-70E740481C1C}">
                <a14:useLocalDpi xmlns:a14="http://schemas.microsoft.com/office/drawing/2010/main"/>
              </a:ext>
            </a:extLst>
          </a:blip>
          <a:srcRect l="-241" t="-168"/>
          <a:stretch>
            <a:fillRect/>
          </a:stretch>
        </p:blipFill>
        <p:spPr bwMode="auto">
          <a:xfrm>
            <a:off x="-669925" y="76200"/>
            <a:ext cx="6384925" cy="674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 name="Rectangular Callout 9"/>
          <p:cNvSpPr>
            <a:spLocks noChangeArrowheads="1"/>
          </p:cNvSpPr>
          <p:nvPr/>
        </p:nvSpPr>
        <p:spPr bwMode="auto">
          <a:xfrm>
            <a:off x="5791200" y="3048000"/>
            <a:ext cx="3276600" cy="2438400"/>
          </a:xfrm>
          <a:prstGeom prst="wedgeRectCallout">
            <a:avLst>
              <a:gd name="adj1" fmla="val 8519"/>
              <a:gd name="adj2" fmla="val -28806"/>
            </a:avLst>
          </a:prstGeom>
          <a:solidFill>
            <a:srgbClr val="FFFFCC"/>
          </a:solidFill>
          <a:ln w="12700" algn="ctr">
            <a:solidFill>
              <a:schemeClr val="tx1"/>
            </a:solidFill>
            <a:round/>
            <a:headEnd/>
            <a:tailEnd/>
          </a:ln>
        </p:spPr>
        <p:txBody>
          <a:bodyPr/>
          <a:lstStyle/>
          <a:p>
            <a:pPr algn="ctr" eaLnBrk="0" hangingPunct="0">
              <a:lnSpc>
                <a:spcPct val="80000"/>
              </a:lnSpc>
            </a:pPr>
            <a:r>
              <a:rPr lang="en-US" sz="3200" b="0" dirty="0">
                <a:latin typeface="Calibri" pitchFamily="34" charset="0"/>
                <a:cs typeface="Calibri" pitchFamily="34" charset="0"/>
              </a:rPr>
              <a:t>Due to the success of tobacco, </a:t>
            </a:r>
            <a:br>
              <a:rPr lang="en-US" sz="3200" b="0" dirty="0">
                <a:latin typeface="Calibri" pitchFamily="34" charset="0"/>
                <a:cs typeface="Calibri" pitchFamily="34" charset="0"/>
              </a:rPr>
            </a:br>
            <a:r>
              <a:rPr lang="en-US" sz="3200" b="0" dirty="0">
                <a:latin typeface="Calibri" pitchFamily="34" charset="0"/>
                <a:cs typeface="Calibri" pitchFamily="34" charset="0"/>
              </a:rPr>
              <a:t>the </a:t>
            </a:r>
            <a:r>
              <a:rPr lang="en-US" sz="3200" b="0" dirty="0">
                <a:solidFill>
                  <a:srgbClr val="FF0000"/>
                </a:solidFill>
                <a:latin typeface="Calibri" pitchFamily="34" charset="0"/>
                <a:cs typeface="Calibri" pitchFamily="34" charset="0"/>
              </a:rPr>
              <a:t>Jamestown settlement expanded into the Virginia colony </a:t>
            </a:r>
          </a:p>
        </p:txBody>
      </p:sp>
      <p:pic>
        <p:nvPicPr>
          <p:cNvPr id="7" name="Picture 4" descr="02"/>
          <p:cNvPicPr>
            <a:picLocks noChangeAspect="1" noChangeArrowheads="1"/>
          </p:cNvPicPr>
          <p:nvPr/>
        </p:nvPicPr>
        <p:blipFill>
          <a:blip r:embed="rId4" cstate="email">
            <a:lum bright="-12000" contrast="12000"/>
            <a:extLst>
              <a:ext uri="{28A0092B-C50C-407E-A947-70E740481C1C}">
                <a14:useLocalDpi xmlns:a14="http://schemas.microsoft.com/office/drawing/2010/main"/>
              </a:ext>
            </a:extLst>
          </a:blip>
          <a:srcRect/>
          <a:stretch>
            <a:fillRect/>
          </a:stretch>
        </p:blipFill>
        <p:spPr bwMode="auto">
          <a:xfrm>
            <a:off x="-582613" y="0"/>
            <a:ext cx="6297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ular Callout 7"/>
          <p:cNvSpPr>
            <a:spLocks noChangeArrowheads="1"/>
          </p:cNvSpPr>
          <p:nvPr/>
        </p:nvSpPr>
        <p:spPr bwMode="auto">
          <a:xfrm>
            <a:off x="381000" y="152400"/>
            <a:ext cx="8259763" cy="1284288"/>
          </a:xfrm>
          <a:prstGeom prst="wedgeRectCallout">
            <a:avLst>
              <a:gd name="adj1" fmla="val 6343"/>
              <a:gd name="adj2" fmla="val -19676"/>
            </a:avLst>
          </a:prstGeom>
          <a:solidFill>
            <a:srgbClr val="CCFFCC"/>
          </a:solidFill>
          <a:ln w="12700" algn="ctr">
            <a:solidFill>
              <a:schemeClr val="tx1"/>
            </a:solidFill>
            <a:round/>
            <a:headEnd/>
            <a:tailEnd/>
          </a:ln>
        </p:spPr>
        <p:txBody>
          <a:bodyPr>
            <a:spAutoFit/>
          </a:bodyPr>
          <a:lstStyle/>
          <a:p>
            <a:pPr algn="ctr" eaLnBrk="0" hangingPunct="0">
              <a:lnSpc>
                <a:spcPct val="80000"/>
              </a:lnSpc>
            </a:pPr>
            <a:r>
              <a:rPr lang="en-US" sz="3200" u="sng" dirty="0">
                <a:latin typeface="Calibri" pitchFamily="34" charset="0"/>
                <a:cs typeface="Calibri" pitchFamily="34" charset="0"/>
              </a:rPr>
              <a:t>Quick discussion</a:t>
            </a:r>
            <a:r>
              <a:rPr lang="en-US" sz="3200" dirty="0">
                <a:latin typeface="Calibri" pitchFamily="34" charset="0"/>
                <a:cs typeface="Calibri" pitchFamily="34" charset="0"/>
              </a:rPr>
              <a:t>:  </a:t>
            </a:r>
            <a:r>
              <a:rPr lang="en-US" sz="3200" b="0" dirty="0">
                <a:latin typeface="Calibri" pitchFamily="34" charset="0"/>
                <a:cs typeface="Calibri" pitchFamily="34" charset="0"/>
              </a:rPr>
              <a:t>How did Jamestown settlers</a:t>
            </a:r>
            <a:br>
              <a:rPr lang="en-US" sz="3200" b="0" dirty="0">
                <a:latin typeface="Calibri" pitchFamily="34" charset="0"/>
                <a:cs typeface="Calibri" pitchFamily="34" charset="0"/>
              </a:rPr>
            </a:br>
            <a:r>
              <a:rPr lang="en-US" sz="3200" b="0" dirty="0">
                <a:latin typeface="Calibri" pitchFamily="34" charset="0"/>
                <a:cs typeface="Calibri" pitchFamily="34" charset="0"/>
              </a:rPr>
              <a:t>find enough workers to plant, harvest, and </a:t>
            </a:r>
            <a:br>
              <a:rPr lang="en-US" sz="3200" b="0" dirty="0">
                <a:latin typeface="Calibri" pitchFamily="34" charset="0"/>
                <a:cs typeface="Calibri" pitchFamily="34" charset="0"/>
              </a:rPr>
            </a:br>
            <a:r>
              <a:rPr lang="en-US" sz="3200" b="0" dirty="0">
                <a:latin typeface="Calibri" pitchFamily="34" charset="0"/>
                <a:cs typeface="Calibri" pitchFamily="34" charset="0"/>
              </a:rPr>
              <a:t>package large amounts of tobacco? </a:t>
            </a:r>
          </a:p>
        </p:txBody>
      </p:sp>
      <p:pic>
        <p:nvPicPr>
          <p:cNvPr id="10243" name="Picture 2" descr="http://www.speedlivin.com/wp-content/uploads/2011/04/tobacco-Haul.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8913" y="1581150"/>
            <a:ext cx="872648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9180</TotalTime>
  <Pages>7787800</Pages>
  <Words>1835</Words>
  <Application>Microsoft Office PowerPoint</Application>
  <PresentationFormat>On-screen Show (4:3)</PresentationFormat>
  <Paragraphs>173</Paragraphs>
  <Slides>55</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55</vt:i4>
      </vt:variant>
    </vt:vector>
  </HeadingPairs>
  <TitlesOfParts>
    <vt:vector size="59"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Closure Activity </vt:lpstr>
      <vt:lpstr>PowerPoint Presentation</vt:lpstr>
      <vt:lpstr>Benchmark Assessment</vt:lpstr>
      <vt:lpstr>Benchmark Assessment</vt:lpstr>
      <vt:lpstr>Benchmark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might have caused the hysteria  shown in this image? </vt:lpstr>
      <vt:lpstr>PowerPoint Presentation</vt:lpstr>
      <vt:lpstr>PowerPoint Presentation</vt:lpstr>
      <vt:lpstr>PowerPoint Presentation</vt:lpstr>
      <vt:lpstr>PowerPoint Presentation</vt:lpstr>
      <vt:lpstr>PowerPoint Presentation</vt:lpstr>
      <vt:lpstr>The  Middle &amp;  Southern Colonies</vt:lpstr>
      <vt:lpstr>In what ways might Pennsylvania be different from other British colonies?</vt:lpstr>
      <vt:lpstr>PowerPoint Presentation</vt:lpstr>
      <vt:lpstr>PowerPoint Presentation</vt:lpstr>
      <vt:lpstr>PowerPoint Presentation</vt:lpstr>
      <vt:lpstr>PowerPoint Presentation</vt:lpstr>
      <vt:lpstr>PowerPoint Presentation</vt:lpstr>
      <vt:lpstr>The image below is from the “Lower South”  colony of South Carolina. Which other colony might it be similar to? Why?</vt:lpstr>
      <vt:lpstr>PowerPoint Presentation</vt:lpstr>
      <vt:lpstr>PowerPoint Presentation</vt:lpstr>
      <vt:lpstr>PowerPoint Presentation</vt:lpstr>
      <vt:lpstr>Closure Activity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Baggett, Brooks</dc:creator>
  <cp:lastModifiedBy>Goolsby, Lori</cp:lastModifiedBy>
  <cp:revision>377</cp:revision>
  <dcterms:created xsi:type="dcterms:W3CDTF">1997-09-19T16:12:28Z</dcterms:created>
  <dcterms:modified xsi:type="dcterms:W3CDTF">2015-10-13T03:20:48Z</dcterms:modified>
</cp:coreProperties>
</file>